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8A032-7261-C4A9-60EB-A900E674F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F4BAEA3-105D-230C-2786-7AB89DDD5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5881E8-2B08-83C1-5832-6EBE66C4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72C8C9-01E5-CF63-D00A-4BF829E5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87FB5C-B81F-1888-75AB-F0FACBF2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35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5C539-EB5A-1DC5-217C-BFD7F6BB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3BE4D1C-3F15-A30B-58E4-4B015E18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F8EE39-8BA6-ADEA-D0DD-30B1BE0A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90538B-54D2-091E-6E4F-E3B09B03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9E008-B041-518A-534F-6F498B51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7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115AC71-0BA1-A622-3131-68F1B5330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CDCCB5-DB53-3381-DB95-D52FB942F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FC43E9-DE40-F888-51A4-CC52A207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38B048-2F0A-0BF9-FA5F-60E47E6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23CF4E-1CD1-425E-1A4D-15C17600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1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6CD057-16E2-59C8-8D6A-C6A6521E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980CDC-7221-826D-32A8-F45B0986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E880AD-926F-E08B-4300-5EED2961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53C9AC-7BD5-46F5-5255-5B1B57D1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008AF4-211E-448B-376A-3F966D99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9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6911C9-2092-819A-3565-46CE7372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A74BBD-0446-077F-37D3-16FBFCA08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14D073-F378-3CB6-1134-FEB037BA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09AB85-C9E1-52CB-C207-5F0D225C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9A1008-19B2-6479-4529-658D977F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48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040B7-7F16-581C-8680-25068278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1F1BE6-E13C-1687-D370-8A742B9F8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6ABBB3-C743-4E93-D351-33C18B3CC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27E29E-2EDF-50FD-CC42-0A9ED47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105B08D-C751-F736-4535-7BB23580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742B34-CE31-3A87-D410-0D8F5F4F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7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DC2CFB-2475-9347-6637-02E5C91C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5584CB-C097-0AE2-1A33-414D152C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2F2B25-6475-EC6D-92FD-711E94EAA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EF69C8-8510-BFE5-A541-E02A4F18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DB1C54F-43DE-2DA2-88E0-443E73FF1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7E22E65-5554-80DC-0DBD-28B2B05B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8A007F6-F9EA-614B-E6AE-17022E94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B065654-0B2E-6660-484D-D73A1D76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06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93E185-ACDC-F3C5-3955-FECBCD32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71C332-EA4E-5661-3041-2DF6AE0F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1F5AA6D-1B86-B84D-F8B3-BC8AE110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025EA39-296B-5F2C-16F8-D48B9ED0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9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4D1F7E-77D0-6E69-A269-A18D549B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27B7AC6-0786-44B6-6CC5-5DE1F37F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E3CDCB-0E6F-9150-D903-691217C5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48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659987-4F1B-2BAF-5C18-A5BF503E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4BCA5D-8E97-16EB-EA2C-70433787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269B0E-0AED-912E-A9E4-6B988E38B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104C54-0CD3-763F-8BDF-F7636834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71C37C-22AE-7EE0-5D8F-196349DC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6D336E-173B-574B-5B70-A51D329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24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751B4B-995D-B27F-2B56-D613A07B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6657F2-EE9A-7144-3417-59287F40D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AAF7D0-A9D8-5B3F-7895-110358645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9B7804-8843-46B6-BCD8-61A36950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4E0790-1969-642D-013B-8CF5DF22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E0B073-5AE8-84A2-75B2-86598D9F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5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75A08BB-8D54-8D8B-8183-6327B982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6396FE-F54F-EF40-DD57-53B93BFC7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90C4B6-64AF-9834-34FA-4EDD7E0FC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C9CCA-B0E2-46FA-B92F-285F88E25B5C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30EBE0-26FE-244F-C5CF-C3DB3E775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557B99-6BFB-5B84-39C6-16A6A015B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6CA5-7862-42FA-984C-39921FEFD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92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loud.google.com/text-to-speech?hl=ko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vrew.ai/ko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venlabs.io/docs/product/introduction" TargetMode="External"/><Relationship Id="rId2" Type="http://schemas.openxmlformats.org/officeDocument/2006/relationships/hyperlink" Target="https://elevenlabs.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86AAEC-4644-2F7A-DBD5-4726ABA7964B}"/>
              </a:ext>
            </a:extLst>
          </p:cNvPr>
          <p:cNvSpPr txBox="1">
            <a:spLocks/>
          </p:cNvSpPr>
          <p:nvPr/>
        </p:nvSpPr>
        <p:spPr>
          <a:xfrm>
            <a:off x="720000" y="1152000"/>
            <a:ext cx="8915400" cy="46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/>
              <a:t>AI </a:t>
            </a:r>
            <a:r>
              <a:rPr lang="ko-KR" altLang="en-US" sz="3200"/>
              <a:t>보이스 살펴보기</a:t>
            </a:r>
            <a:endParaRPr lang="ko-KR" altLang="en-US" sz="3200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64AE90C-8EDC-1764-CA7D-989F3CF9C73B}"/>
              </a:ext>
            </a:extLst>
          </p:cNvPr>
          <p:cNvCxnSpPr/>
          <p:nvPr/>
        </p:nvCxnSpPr>
        <p:spPr>
          <a:xfrm>
            <a:off x="720000" y="576000"/>
            <a:ext cx="9043748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63BC191-FDC3-12CE-ADF4-EA816F65AE61}"/>
              </a:ext>
            </a:extLst>
          </p:cNvPr>
          <p:cNvCxnSpPr/>
          <p:nvPr/>
        </p:nvCxnSpPr>
        <p:spPr>
          <a:xfrm>
            <a:off x="720000" y="2196000"/>
            <a:ext cx="9043748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844CD01-7AE0-DA39-6398-BF102BEDC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40208"/>
              </p:ext>
            </p:extLst>
          </p:nvPr>
        </p:nvGraphicFramePr>
        <p:xfrm>
          <a:off x="720000" y="2900803"/>
          <a:ext cx="1911150" cy="55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575">
                  <a:extLst>
                    <a:ext uri="{9D8B030D-6E8A-4147-A177-3AD203B41FA5}">
                      <a16:colId xmlns:a16="http://schemas.microsoft.com/office/drawing/2014/main" val="959359824"/>
                    </a:ext>
                  </a:extLst>
                </a:gridCol>
                <a:gridCol w="955575">
                  <a:extLst>
                    <a:ext uri="{9D8B030D-6E8A-4147-A177-3AD203B41FA5}">
                      <a16:colId xmlns:a16="http://schemas.microsoft.com/office/drawing/2014/main" val="2864464757"/>
                    </a:ext>
                  </a:extLst>
                </a:gridCol>
              </a:tblGrid>
              <a:tr h="27885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작성일자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>
                          <a:solidFill>
                            <a:schemeClr val="tx1"/>
                          </a:solidFill>
                        </a:rPr>
                        <a:t>2025.01.24</a:t>
                      </a:r>
                      <a:endParaRPr lang="ko-KR" alt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51382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작 성 자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정일구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20417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BBAD4E9-BFF3-7A10-07CF-D0B765FD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1" y="5796000"/>
            <a:ext cx="1596613" cy="4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22C99-BF73-BFC1-82D4-B1B33995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6DC151-D564-8A8F-EA3B-04B51595802F}"/>
              </a:ext>
            </a:extLst>
          </p:cNvPr>
          <p:cNvSpPr txBox="1"/>
          <p:nvPr/>
        </p:nvSpPr>
        <p:spPr>
          <a:xfrm>
            <a:off x="360000" y="360000"/>
            <a:ext cx="1134000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3. </a:t>
            </a:r>
            <a:r>
              <a:rPr lang="ko-KR" altLang="en-US" sz="1600"/>
              <a:t>동작 원리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(2) </a:t>
            </a:r>
            <a:r>
              <a:rPr lang="ko-KR" altLang="en-US" sz="1200"/>
              <a:t>음성 인식 </a:t>
            </a:r>
            <a:r>
              <a:rPr lang="en-US" altLang="ko-KR" sz="1200"/>
              <a:t>(STT, Speach-to-Text)</a:t>
            </a:r>
          </a:p>
          <a:p>
            <a:endParaRPr lang="en-US" altLang="ko-KR" sz="1200"/>
          </a:p>
          <a:p>
            <a:r>
              <a:rPr lang="ko-KR" altLang="en-US" sz="1200"/>
              <a:t>▶ 기본 개념</a:t>
            </a:r>
          </a:p>
          <a:p>
            <a:r>
              <a:rPr lang="en-US" altLang="ko-KR" sz="1200"/>
              <a:t>STT </a:t>
            </a:r>
            <a:r>
              <a:rPr lang="ko-KR" altLang="en-US" sz="1200"/>
              <a:t>시스템은 음성을 텍스트로 변환하는 기술</a:t>
            </a:r>
            <a:endParaRPr lang="en-US" altLang="ko-KR" sz="1200"/>
          </a:p>
          <a:p>
            <a:r>
              <a:rPr lang="en-US" altLang="ko-KR" sz="1200"/>
              <a:t>TTS</a:t>
            </a:r>
            <a:r>
              <a:rPr lang="ko-KR" altLang="en-US" sz="1200"/>
              <a:t>처럼 신경망 기반 알고리즘을 통해 발전</a:t>
            </a:r>
            <a:endParaRPr lang="en-US" altLang="ko-KR" sz="1200"/>
          </a:p>
          <a:p>
            <a:r>
              <a:rPr lang="en-US" altLang="ko-KR" sz="1200"/>
              <a:t>STT </a:t>
            </a:r>
            <a:r>
              <a:rPr lang="ko-KR" altLang="en-US" sz="1200"/>
              <a:t>시스템의 핵심은 주어진 음성 신호에서 의미 있는 단어 및 문장을 인식하는 것</a:t>
            </a:r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ko-KR" altLang="en-US" sz="1200"/>
              <a:t>▶ </a:t>
            </a:r>
            <a:r>
              <a:rPr lang="en-US" altLang="ko-KR" sz="1200"/>
              <a:t>STT </a:t>
            </a:r>
            <a:r>
              <a:rPr lang="ko-KR" altLang="en-US" sz="1200"/>
              <a:t>동작 원리</a:t>
            </a:r>
          </a:p>
          <a:p>
            <a:r>
              <a:rPr lang="en-US" altLang="ko-KR" sz="1200"/>
              <a:t>1) </a:t>
            </a:r>
            <a:r>
              <a:rPr lang="ko-KR" altLang="en-US" sz="1200"/>
              <a:t>음성 신호 전처리</a:t>
            </a:r>
          </a:p>
          <a:p>
            <a:r>
              <a:rPr lang="ko-KR" altLang="en-US" sz="1200"/>
              <a:t>음성 신호가 파형 형태로 입력됨 →</a:t>
            </a:r>
            <a:r>
              <a:rPr lang="en-US" altLang="ko-KR" sz="1200"/>
              <a:t> </a:t>
            </a:r>
            <a:r>
              <a:rPr lang="ko-KR" altLang="en-US" sz="1200"/>
              <a:t>전처리 과정에서 스펙트로그램으로 변환됨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스펙트로그램은 주파수와 시간 정보를 결합한 이미지 형태의 표현으로</a:t>
            </a:r>
            <a:r>
              <a:rPr lang="en-US" altLang="ko-KR" sz="1200"/>
              <a:t>, </a:t>
            </a:r>
            <a:r>
              <a:rPr lang="ko-KR" altLang="en-US" sz="1200"/>
              <a:t>음성을 인식하기 용이하게 생성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특징 추출 및 음성 모델링</a:t>
            </a:r>
          </a:p>
          <a:p>
            <a:r>
              <a:rPr lang="ko-KR" altLang="en-US" sz="1200"/>
              <a:t>변환된 스펙트로그램은 신경망을 통해 처리됨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대표적인 모델 </a:t>
            </a:r>
            <a:r>
              <a:rPr lang="en-US" altLang="ko-KR" sz="1200"/>
              <a:t>:</a:t>
            </a:r>
            <a:r>
              <a:rPr lang="ko-KR" altLang="en-US" sz="1200"/>
              <a:t> 딥 신경망</a:t>
            </a:r>
            <a:r>
              <a:rPr lang="en-US" altLang="ko-KR" sz="1200"/>
              <a:t>(DNN), </a:t>
            </a:r>
            <a:r>
              <a:rPr lang="ko-KR" altLang="en-US" sz="1200"/>
              <a:t>순환 신경망</a:t>
            </a:r>
            <a:r>
              <a:rPr lang="en-US" altLang="ko-KR" sz="1200"/>
              <a:t>(RNN), </a:t>
            </a:r>
            <a:r>
              <a:rPr lang="ko-KR" altLang="en-US" sz="1200"/>
              <a:t>장단기 메모리 네트워크</a:t>
            </a:r>
            <a:r>
              <a:rPr lang="en-US" altLang="ko-KR" sz="1200"/>
              <a:t>(LSTM)</a:t>
            </a:r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ko-KR" altLang="en-US" sz="1200"/>
              <a:t>▶ 최신 기술 및 모델</a:t>
            </a:r>
          </a:p>
          <a:p>
            <a:r>
              <a:rPr lang="en-US" altLang="ko-KR" sz="1200"/>
              <a:t>DeepSpeech (2014) : Mozilla</a:t>
            </a:r>
            <a:r>
              <a:rPr lang="ko-KR" altLang="en-US" sz="1200"/>
              <a:t>가 개발한 </a:t>
            </a:r>
            <a:r>
              <a:rPr lang="en-US" altLang="ko-KR" sz="1200"/>
              <a:t>End-to-End </a:t>
            </a:r>
            <a:r>
              <a:rPr lang="ko-KR" altLang="en-US" sz="1200"/>
              <a:t>음성 인식 시스템으로</a:t>
            </a:r>
            <a:r>
              <a:rPr lang="en-US" altLang="ko-KR" sz="1200"/>
              <a:t>, </a:t>
            </a:r>
            <a:r>
              <a:rPr lang="ko-KR" altLang="en-US" sz="1200"/>
              <a:t>입력된 음성 신호를 바로 텍스트로 변환하는 딥러닝 기반 모델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Transformer </a:t>
            </a:r>
            <a:r>
              <a:rPr lang="ko-KR" altLang="en-US" sz="1200"/>
              <a:t>모델 </a:t>
            </a:r>
            <a:r>
              <a:rPr lang="en-US" altLang="ko-KR" sz="1200"/>
              <a:t>: </a:t>
            </a:r>
            <a:r>
              <a:rPr lang="ko-KR" altLang="en-US" sz="1200"/>
              <a:t>구글의 </a:t>
            </a:r>
            <a:r>
              <a:rPr lang="en-US" altLang="ko-KR" sz="1200"/>
              <a:t>BERT</a:t>
            </a:r>
            <a:r>
              <a:rPr lang="ko-KR" altLang="en-US" sz="1200"/>
              <a:t>나 </a:t>
            </a:r>
            <a:r>
              <a:rPr lang="en-US" altLang="ko-KR" sz="1200"/>
              <a:t>GPT </a:t>
            </a:r>
            <a:r>
              <a:rPr lang="ko-KR" altLang="en-US" sz="1200"/>
              <a:t>등</a:t>
            </a:r>
            <a:r>
              <a:rPr lang="en-US" altLang="ko-KR" sz="1200"/>
              <a:t>. </a:t>
            </a:r>
            <a:r>
              <a:rPr lang="ko-KR" altLang="en-US" sz="1200"/>
              <a:t>더 정교한 음성 인식을 위해 사용되며</a:t>
            </a:r>
            <a:r>
              <a:rPr lang="en-US" altLang="ko-KR" sz="1200"/>
              <a:t>, </a:t>
            </a:r>
            <a:r>
              <a:rPr lang="ko-KR" altLang="en-US" sz="1200"/>
              <a:t>병렬 처리와 전역적 문맥 인식이 가능하여 더 높은 성능을 발휘</a:t>
            </a:r>
            <a:r>
              <a:rPr lang="en-US" altLang="ko-KR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11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E32CE-0027-D985-9524-C3A345895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97D53-F773-897A-9EEC-4690FF25E0CF}"/>
              </a:ext>
            </a:extLst>
          </p:cNvPr>
          <p:cNvSpPr txBox="1"/>
          <p:nvPr/>
        </p:nvSpPr>
        <p:spPr>
          <a:xfrm>
            <a:off x="360000" y="360000"/>
            <a:ext cx="11340000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4. ChatGPT</a:t>
            </a:r>
            <a:r>
              <a:rPr lang="ko-KR" altLang="en-US" sz="1600"/>
              <a:t>와 비교</a:t>
            </a:r>
            <a:endParaRPr lang="en-US" altLang="ko-KR" sz="1200"/>
          </a:p>
          <a:p>
            <a:endParaRPr lang="en-US" altLang="ko-KR" sz="1200"/>
          </a:p>
          <a:p>
            <a:r>
              <a:rPr lang="ko-KR" altLang="en-US" sz="1200"/>
              <a:t>▶ </a:t>
            </a:r>
            <a:r>
              <a:rPr lang="en-US" altLang="ko-KR" sz="1200"/>
              <a:t>ChatGPT</a:t>
            </a:r>
          </a:p>
          <a:p>
            <a:r>
              <a:rPr lang="ko-KR" altLang="en-US" sz="1200"/>
              <a:t>대규모의 텍스트 데이터셋으로 학습되어</a:t>
            </a:r>
            <a:r>
              <a:rPr lang="en-US" altLang="ko-KR" sz="1200"/>
              <a:t>, </a:t>
            </a:r>
            <a:r>
              <a:rPr lang="ko-KR" altLang="en-US" sz="1200"/>
              <a:t>문맥을 이해하고 상호작용이 가능함</a:t>
            </a:r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ko-KR" altLang="en-US" sz="1200"/>
              <a:t>▶ </a:t>
            </a:r>
            <a:r>
              <a:rPr lang="en-US" altLang="ko-KR" sz="1200"/>
              <a:t>AI</a:t>
            </a:r>
            <a:r>
              <a:rPr lang="ko-KR" altLang="en-US" sz="1200"/>
              <a:t>보이스</a:t>
            </a:r>
            <a:endParaRPr lang="en-US" altLang="ko-KR" sz="1200"/>
          </a:p>
          <a:p>
            <a:r>
              <a:rPr lang="ko-KR" altLang="en-US" sz="1200"/>
              <a:t>텍스트와 음성의 변환을 제공</a:t>
            </a:r>
            <a:r>
              <a:rPr lang="en-US" altLang="ko-KR" sz="1200"/>
              <a:t>. </a:t>
            </a:r>
            <a:r>
              <a:rPr lang="ko-KR" altLang="en-US" sz="1200"/>
              <a:t>감정이 담긴 음성을 생성하는데 사용</a:t>
            </a:r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ko-KR" altLang="en-US" sz="1200"/>
              <a:t>▶</a:t>
            </a:r>
            <a:r>
              <a:rPr lang="en-US" altLang="ko-KR" sz="1200"/>
              <a:t> ChatGPT + AI</a:t>
            </a:r>
            <a:r>
              <a:rPr lang="ko-KR" altLang="en-US" sz="1200"/>
              <a:t>보이스의 사례</a:t>
            </a:r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고객 서비스</a:t>
            </a:r>
          </a:p>
          <a:p>
            <a:r>
              <a:rPr lang="ko-KR" altLang="en-US" sz="1200"/>
              <a:t>콜센터에서 실시간으로 사용자 문의에 답변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음성 기반 자동화 시스템으로 인건비 절감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교육 및 학습 보조</a:t>
            </a:r>
          </a:p>
          <a:p>
            <a:r>
              <a:rPr lang="ko-KR" altLang="en-US" sz="1200"/>
              <a:t>학습 도우미가 학생의 질문에 텍스트로 답변하고 </a:t>
            </a:r>
            <a:r>
              <a:rPr lang="en-US" altLang="ko-KR" sz="1200"/>
              <a:t>AI </a:t>
            </a:r>
            <a:r>
              <a:rPr lang="ko-KR" altLang="en-US" sz="1200"/>
              <a:t>보이스로 설명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맞춤형 언어 학습 지원 및 발음 교정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3) </a:t>
            </a:r>
            <a:r>
              <a:rPr lang="ko-KR" altLang="en-US" sz="1200"/>
              <a:t>실시간 번역 서비스</a:t>
            </a:r>
          </a:p>
          <a:p>
            <a:r>
              <a:rPr lang="ko-KR" altLang="en-US" sz="1200"/>
              <a:t>여행 및 국제 회의에서 활용</a:t>
            </a:r>
            <a:endParaRPr lang="en-US" altLang="ko-KR" sz="1200"/>
          </a:p>
          <a:p>
            <a:r>
              <a:rPr lang="ko-KR" altLang="en-US" sz="1200"/>
              <a:t>외국어를 이해하기 어려운 사용자들에게 음성 콘텐츠 제공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4) </a:t>
            </a:r>
            <a:r>
              <a:rPr lang="ko-KR" altLang="en-US" sz="1200"/>
              <a:t>접근성 도구</a:t>
            </a:r>
          </a:p>
          <a:p>
            <a:r>
              <a:rPr lang="ko-KR" altLang="en-US" sz="1200"/>
              <a:t>시각 장애인을 위한 텍스트</a:t>
            </a:r>
            <a:r>
              <a:rPr lang="en-US" altLang="ko-KR" sz="1200"/>
              <a:t>-</a:t>
            </a:r>
            <a:r>
              <a:rPr lang="ko-KR" altLang="en-US" sz="1200"/>
              <a:t>음성 변환 및 청각 장애인을 위한 자막 생성 보조</a:t>
            </a:r>
            <a:r>
              <a:rPr lang="en-US" altLang="ko-KR" sz="1200"/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42B9CA8-224F-EF2D-E598-8842BC5C4B2E}"/>
              </a:ext>
            </a:extLst>
          </p:cNvPr>
          <p:cNvGrpSpPr/>
          <p:nvPr/>
        </p:nvGrpSpPr>
        <p:grpSpPr>
          <a:xfrm>
            <a:off x="7920000" y="720000"/>
            <a:ext cx="3251941" cy="3927938"/>
            <a:chOff x="8040662" y="2574880"/>
            <a:chExt cx="3251941" cy="3927938"/>
          </a:xfrm>
        </p:grpSpPr>
        <p:pic>
          <p:nvPicPr>
            <p:cNvPr id="3" name="그림 2" descr="텍스트, 회로, 스크린샷, 전자 공학이(가) 표시된 사진&#10;&#10;자동 생성된 설명">
              <a:extLst>
                <a:ext uri="{FF2B5EF4-FFF2-40B4-BE49-F238E27FC236}">
                  <a16:creationId xmlns:a16="http://schemas.microsoft.com/office/drawing/2014/main" id="{8ACDA958-AC52-6EEA-8432-584F047A8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662" y="2574880"/>
              <a:ext cx="3251941" cy="32519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65921F-D0BE-FACD-75BA-F1B3C57E0E0B}"/>
                </a:ext>
              </a:extLst>
            </p:cNvPr>
            <p:cNvSpPr txBox="1"/>
            <p:nvPr/>
          </p:nvSpPr>
          <p:spPr>
            <a:xfrm>
              <a:off x="8040662" y="5794932"/>
              <a:ext cx="325194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00"/>
                <a:t>DALL·E 2025-01-22 15.05.05</a:t>
              </a:r>
              <a:endParaRPr lang="en-US" altLang="ko-KR" sz="1000"/>
            </a:p>
            <a:p>
              <a:pPr algn="ctr"/>
              <a:endParaRPr lang="en-US" altLang="ko-KR" sz="1000"/>
            </a:p>
            <a:p>
              <a:pPr algn="ctr"/>
              <a:r>
                <a:rPr lang="en-US" altLang="ko-KR" sz="1000"/>
                <a:t>(ChatGPT </a:t>
              </a:r>
              <a:r>
                <a:rPr lang="ko-KR" altLang="en-US" sz="1000"/>
                <a:t>음성모드를 통해 생성한</a:t>
              </a:r>
              <a:endParaRPr lang="en-US" altLang="ko-KR" sz="1000"/>
            </a:p>
            <a:p>
              <a:pPr algn="ctr"/>
              <a:r>
                <a:rPr lang="en-US" altLang="ko-KR" sz="1000"/>
                <a:t>"ChatGPT + AI</a:t>
              </a:r>
              <a:r>
                <a:rPr lang="ko-KR" altLang="en-US" sz="1000"/>
                <a:t>보이스의 기대효과</a:t>
              </a:r>
              <a:r>
                <a:rPr lang="en-US" altLang="ko-KR" sz="1000"/>
                <a:t>"</a:t>
              </a:r>
              <a:r>
                <a:rPr lang="ko-KR" altLang="en-US" sz="1000"/>
                <a:t>라는</a:t>
              </a:r>
              <a:r>
                <a:rPr lang="en-US" altLang="ko-KR" sz="1000"/>
                <a:t> </a:t>
              </a:r>
              <a:r>
                <a:rPr lang="ko-KR" altLang="en-US" sz="1000"/>
                <a:t>이미지</a:t>
              </a:r>
              <a:r>
                <a:rPr lang="en-US" altLang="ko-KR" sz="1000"/>
                <a:t>)</a:t>
              </a:r>
              <a:endParaRPr lang="ko-KR" alt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35143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84866-1FF5-8F77-9C1B-11F37A292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9A508-AA8F-DF34-BC3D-CE7C09A367C1}"/>
              </a:ext>
            </a:extLst>
          </p:cNvPr>
          <p:cNvSpPr txBox="1"/>
          <p:nvPr/>
        </p:nvSpPr>
        <p:spPr>
          <a:xfrm>
            <a:off x="360000" y="360000"/>
            <a:ext cx="113400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5. </a:t>
            </a:r>
            <a:r>
              <a:rPr lang="ko-KR" altLang="en-US" sz="1600"/>
              <a:t>상용 예시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(1)</a:t>
            </a:r>
            <a:r>
              <a:rPr lang="ko-KR" altLang="en-US" sz="1200"/>
              <a:t> </a:t>
            </a:r>
            <a:r>
              <a:rPr lang="en-US" altLang="ko-KR" sz="1200"/>
              <a:t>Google</a:t>
            </a:r>
            <a:r>
              <a:rPr lang="ko-KR" altLang="en-US" sz="1200"/>
              <a:t> </a:t>
            </a:r>
            <a:r>
              <a:rPr lang="en-US" altLang="ko-KR" sz="1200"/>
              <a:t>TTS</a:t>
            </a:r>
          </a:p>
          <a:p>
            <a:r>
              <a:rPr lang="en-US" altLang="ko-KR" sz="1200">
                <a:hlinkClick r:id="rId2"/>
              </a:rPr>
              <a:t>https://cloud.google.com/text-to-speech?hl=ko</a:t>
            </a:r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개요</a:t>
            </a:r>
          </a:p>
          <a:p>
            <a:r>
              <a:rPr lang="en-US" altLang="ko-KR" sz="1200"/>
              <a:t>- Google Cloud</a:t>
            </a:r>
            <a:r>
              <a:rPr lang="ko-KR" altLang="en-US" sz="1200"/>
              <a:t>에서 제공하는 음성 합성</a:t>
            </a:r>
            <a:r>
              <a:rPr lang="en-US" altLang="ko-KR" sz="1200"/>
              <a:t>(Text-to-Speech) </a:t>
            </a:r>
            <a:r>
              <a:rPr lang="ko-KR" altLang="en-US" sz="1200"/>
              <a:t>서비스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텍스트 데이터를 자연스러운 음성으로 변환하는 </a:t>
            </a:r>
            <a:r>
              <a:rPr lang="en-US" altLang="ko-KR" sz="1200"/>
              <a:t>AI </a:t>
            </a:r>
            <a:r>
              <a:rPr lang="ko-KR" altLang="en-US" sz="1200"/>
              <a:t>기술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딥러닝 기반 음성 합성 기술</a:t>
            </a:r>
            <a:r>
              <a:rPr lang="en-US" altLang="ko-KR" sz="1200"/>
              <a:t>(Tacotron 2, WaveNet).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다양한 언어와 음성 스타일 지원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API </a:t>
            </a:r>
            <a:r>
              <a:rPr lang="ko-KR" altLang="en-US" sz="1200"/>
              <a:t>형태로 제공되어 개발자와 기업이 쉽게 통합 가능</a:t>
            </a:r>
          </a:p>
          <a:p>
            <a:endParaRPr lang="ko-KR" altLang="en-US" sz="1200"/>
          </a:p>
          <a:p>
            <a:r>
              <a:rPr lang="en-US" altLang="ko-KR" sz="1200"/>
              <a:t>2) </a:t>
            </a:r>
            <a:r>
              <a:rPr lang="ko-KR" altLang="en-US" sz="1200"/>
              <a:t>주요 기능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다양한 언어 및 음성 지원 </a:t>
            </a:r>
            <a:r>
              <a:rPr lang="en-US" altLang="ko-KR" sz="1200"/>
              <a:t>(220</a:t>
            </a:r>
            <a:r>
              <a:rPr lang="ko-KR" altLang="en-US" sz="1200"/>
              <a:t>개 이상의 음성</a:t>
            </a:r>
            <a:r>
              <a:rPr lang="en-US" altLang="ko-KR" sz="1200"/>
              <a:t>, 40</a:t>
            </a:r>
            <a:r>
              <a:rPr lang="ko-KR" altLang="en-US" sz="1200"/>
              <a:t>개 이상의 언어 및 지역 방언</a:t>
            </a:r>
            <a:r>
              <a:rPr lang="en-US" altLang="ko-KR" sz="1200"/>
              <a:t>)</a:t>
            </a:r>
          </a:p>
          <a:p>
            <a:r>
              <a:rPr lang="en-US" altLang="ko-KR" sz="1200"/>
              <a:t>- WaveNet </a:t>
            </a:r>
            <a:r>
              <a:rPr lang="ko-KR" altLang="en-US" sz="1200"/>
              <a:t>기반 음성 합성 </a:t>
            </a:r>
            <a:r>
              <a:rPr lang="en-US" altLang="ko-KR" sz="1200"/>
              <a:t>(</a:t>
            </a:r>
            <a:r>
              <a:rPr lang="ko-KR" altLang="en-US" sz="1200"/>
              <a:t>인간과 유사한 자연스러운 억양과 감정 표현</a:t>
            </a:r>
            <a:r>
              <a:rPr lang="en-US" altLang="ko-KR" sz="1200"/>
              <a:t>)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음성 맞춤화 </a:t>
            </a:r>
            <a:r>
              <a:rPr lang="en-US" altLang="ko-KR" sz="1200"/>
              <a:t>(</a:t>
            </a:r>
            <a:r>
              <a:rPr lang="ko-KR" altLang="en-US" sz="1200"/>
              <a:t>텍스트 강조</a:t>
            </a:r>
            <a:r>
              <a:rPr lang="en-US" altLang="ko-KR" sz="1200"/>
              <a:t>, </a:t>
            </a:r>
            <a:r>
              <a:rPr lang="ko-KR" altLang="en-US" sz="1200"/>
              <a:t>속도</a:t>
            </a:r>
            <a:r>
              <a:rPr lang="en-US" altLang="ko-KR" sz="1200"/>
              <a:t>, </a:t>
            </a:r>
            <a:r>
              <a:rPr lang="ko-KR" altLang="en-US" sz="1200"/>
              <a:t>음조</a:t>
            </a:r>
            <a:r>
              <a:rPr lang="en-US" altLang="ko-KR" sz="1200"/>
              <a:t>, </a:t>
            </a:r>
            <a:r>
              <a:rPr lang="ko-KR" altLang="en-US" sz="1200"/>
              <a:t>볼륨 조정 가능</a:t>
            </a:r>
            <a:r>
              <a:rPr lang="en-US" altLang="ko-KR" sz="1200"/>
              <a:t>)</a:t>
            </a:r>
          </a:p>
          <a:p>
            <a:r>
              <a:rPr lang="en-US" altLang="ko-KR" sz="1200"/>
              <a:t>- SSML </a:t>
            </a:r>
            <a:r>
              <a:rPr lang="ko-KR" altLang="en-US" sz="1200"/>
              <a:t>지원 </a:t>
            </a:r>
            <a:r>
              <a:rPr lang="en-US" altLang="ko-KR" sz="1200"/>
              <a:t>(Speech Synthesis Markup Language</a:t>
            </a:r>
            <a:r>
              <a:rPr lang="ko-KR" altLang="en-US" sz="1200"/>
              <a:t>를 사용하여 더 세밀한 음성 제어</a:t>
            </a:r>
            <a:r>
              <a:rPr lang="en-US" altLang="ko-KR" sz="1200"/>
              <a:t>)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음성 변환 저장</a:t>
            </a:r>
            <a:r>
              <a:rPr lang="en-US" altLang="ko-KR" sz="1200"/>
              <a:t> (</a:t>
            </a:r>
            <a:r>
              <a:rPr lang="ko-KR" altLang="en-US" sz="1200"/>
              <a:t>음성 데이터를 </a:t>
            </a:r>
            <a:r>
              <a:rPr lang="en-US" altLang="ko-KR" sz="1200"/>
              <a:t>MP3, LINEAR16, OGG </a:t>
            </a:r>
            <a:r>
              <a:rPr lang="ko-KR" altLang="en-US" sz="1200"/>
              <a:t>등의 포맷으로 저장 가능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en-US" altLang="ko-KR" sz="1200"/>
              <a:t>3) </a:t>
            </a:r>
            <a:r>
              <a:rPr lang="ko-KR" altLang="en-US" sz="1200"/>
              <a:t>장점</a:t>
            </a:r>
            <a:endParaRPr lang="en-US" altLang="ko-KR" sz="1200"/>
          </a:p>
          <a:p>
            <a:r>
              <a:rPr lang="en-US" altLang="ko-KR" sz="1200"/>
              <a:t>- WaveNet </a:t>
            </a:r>
            <a:r>
              <a:rPr lang="ko-KR" altLang="en-US" sz="1200"/>
              <a:t>기반으로 고품질 음성 제공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다양한 언어와 방언 지원으로 글로벌 호환성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확장성 높은 </a:t>
            </a:r>
            <a:r>
              <a:rPr lang="en-US" altLang="ko-KR" sz="1200"/>
              <a:t>API</a:t>
            </a:r>
            <a:r>
              <a:rPr lang="ko-KR" altLang="en-US" sz="1200"/>
              <a:t>로 개발자가 쉽게 통합 가능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4) </a:t>
            </a:r>
            <a:r>
              <a:rPr lang="ko-KR" altLang="en-US" sz="1200"/>
              <a:t>단점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유료 정책으로 사용량에 따라 비용 발생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실시간 애플리케이션에 사용 시 지연 시간 이슈 가능</a:t>
            </a:r>
            <a:endParaRPr lang="en-US" altLang="ko-KR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6A49AEB-8784-C116-ABE2-0E528B64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720000"/>
            <a:ext cx="5071818" cy="28388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989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43EF-4B61-531B-59BF-E2B95502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A926C-326F-198E-BAE4-E82EE0C64374}"/>
              </a:ext>
            </a:extLst>
          </p:cNvPr>
          <p:cNvSpPr txBox="1"/>
          <p:nvPr/>
        </p:nvSpPr>
        <p:spPr>
          <a:xfrm>
            <a:off x="360000" y="360000"/>
            <a:ext cx="1134000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5. </a:t>
            </a:r>
            <a:r>
              <a:rPr lang="ko-KR" altLang="en-US" sz="1600"/>
              <a:t>상용 예시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(2) Vrew</a:t>
            </a:r>
          </a:p>
          <a:p>
            <a:r>
              <a:rPr lang="en-US" altLang="ko-KR" sz="1200">
                <a:hlinkClick r:id="rId2"/>
              </a:rPr>
              <a:t>https://vrew.ai/ko/</a:t>
            </a:r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개요</a:t>
            </a:r>
          </a:p>
          <a:p>
            <a:r>
              <a:rPr lang="en-US" altLang="ko-KR" sz="1200"/>
              <a:t>- AI </a:t>
            </a:r>
            <a:r>
              <a:rPr lang="ko-KR" altLang="en-US" sz="1200"/>
              <a:t>기반 영상 편집 프로그램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음성 인식 기술을 사용해 영상 콘텐츠 제작을 효율적으로 지원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자동으로 음성을 텍스트로 변환하여 자막 생성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무료</a:t>
            </a:r>
            <a:r>
              <a:rPr lang="en-US" altLang="ko-KR" sz="1200"/>
              <a:t>/</a:t>
            </a:r>
            <a:r>
              <a:rPr lang="ko-KR" altLang="en-US" sz="1200"/>
              <a:t>유료 플랜 선택 가능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웹에서도 사용 가능하며</a:t>
            </a:r>
            <a:r>
              <a:rPr lang="en-US" altLang="ko-KR" sz="1200"/>
              <a:t>, </a:t>
            </a:r>
            <a:r>
              <a:rPr lang="ko-KR" altLang="en-US" sz="1200"/>
              <a:t>어플리케이션 설치 쪽이 더 많은 기능 제공</a:t>
            </a:r>
          </a:p>
          <a:p>
            <a:r>
              <a:rPr lang="en-US" altLang="ko-KR" sz="1200"/>
              <a:t>- AI </a:t>
            </a:r>
            <a:r>
              <a:rPr lang="ko-KR" altLang="en-US" sz="1200"/>
              <a:t>내 목소리 만들기를 통해 </a:t>
            </a:r>
            <a:r>
              <a:rPr lang="en-US" altLang="ko-KR" sz="1200"/>
              <a:t>AI </a:t>
            </a:r>
            <a:r>
              <a:rPr lang="ko-KR" altLang="en-US" sz="1200"/>
              <a:t>목소리를 학습시킬 수 있음</a:t>
            </a:r>
            <a:endParaRPr lang="en-US" altLang="ko-KR" sz="1200"/>
          </a:p>
          <a:p>
            <a:r>
              <a:rPr lang="en-US" altLang="ko-KR" sz="1200"/>
              <a:t>(</a:t>
            </a:r>
            <a:r>
              <a:rPr lang="ko-KR" altLang="en-US" sz="1200"/>
              <a:t>직접 녹음해야 하며 목소리 톤은 직접 관리해야 함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주요 기능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자동 자막 생성</a:t>
            </a:r>
            <a:r>
              <a:rPr lang="en-US" altLang="ko-KR" sz="1200"/>
              <a:t>: </a:t>
            </a:r>
            <a:r>
              <a:rPr lang="ko-KR" altLang="en-US" sz="1200"/>
              <a:t>음성 인식을 통해 텍스트로 변환 후 타임라인에 자막 표시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번역 기능</a:t>
            </a:r>
            <a:r>
              <a:rPr lang="en-US" altLang="ko-KR" sz="1200"/>
              <a:t>: </a:t>
            </a:r>
            <a:r>
              <a:rPr lang="ko-KR" altLang="en-US" sz="1200"/>
              <a:t>여러 언어로 자막을 자동 번역</a:t>
            </a:r>
            <a:r>
              <a:rPr lang="en-US" altLang="ko-KR" sz="1200"/>
              <a:t>(</a:t>
            </a:r>
            <a:r>
              <a:rPr lang="ko-KR" altLang="en-US" sz="1200"/>
              <a:t>프리미엄 플랜에서 제공</a:t>
            </a:r>
            <a:r>
              <a:rPr lang="en-US" altLang="ko-KR" sz="1200"/>
              <a:t>).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영상 자르기</a:t>
            </a:r>
            <a:r>
              <a:rPr lang="en-US" altLang="ko-KR" sz="1200"/>
              <a:t>: </a:t>
            </a:r>
            <a:r>
              <a:rPr lang="ko-KR" altLang="en-US" sz="1200"/>
              <a:t>자막 단위로 쉽게 영상 편집 가능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스타일 설정</a:t>
            </a:r>
            <a:r>
              <a:rPr lang="en-US" altLang="ko-KR" sz="1200"/>
              <a:t>: </a:t>
            </a:r>
            <a:r>
              <a:rPr lang="ko-KR" altLang="en-US" sz="1200"/>
              <a:t>다양한 자막 스타일</a:t>
            </a:r>
            <a:r>
              <a:rPr lang="en-US" altLang="ko-KR" sz="1200"/>
              <a:t>(</a:t>
            </a:r>
            <a:r>
              <a:rPr lang="ko-KR" altLang="en-US" sz="1200"/>
              <a:t>폰트</a:t>
            </a:r>
            <a:r>
              <a:rPr lang="en-US" altLang="ko-KR" sz="1200"/>
              <a:t>, </a:t>
            </a:r>
            <a:r>
              <a:rPr lang="ko-KR" altLang="en-US" sz="1200"/>
              <a:t>색상 등</a:t>
            </a:r>
            <a:r>
              <a:rPr lang="en-US" altLang="ko-KR" sz="1200"/>
              <a:t>) </a:t>
            </a:r>
            <a:r>
              <a:rPr lang="ko-KR" altLang="en-US" sz="1200"/>
              <a:t>커스터마이징 가능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PC </a:t>
            </a:r>
            <a:r>
              <a:rPr lang="ko-KR" altLang="en-US" sz="1200"/>
              <a:t>전용 기능</a:t>
            </a:r>
            <a:r>
              <a:rPr lang="en-US" altLang="ko-KR" sz="1200"/>
              <a:t>: </a:t>
            </a:r>
            <a:r>
              <a:rPr lang="ko-KR" altLang="en-US" sz="1200"/>
              <a:t>대량 자막 파일 관리</a:t>
            </a:r>
            <a:r>
              <a:rPr lang="en-US" altLang="ko-KR" sz="1200"/>
              <a:t>, </a:t>
            </a:r>
            <a:r>
              <a:rPr lang="ko-KR" altLang="en-US" sz="1200"/>
              <a:t>상세한 타임라인 수정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3) </a:t>
            </a:r>
            <a:r>
              <a:rPr lang="ko-KR" altLang="en-US" sz="1200"/>
              <a:t>장점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초보자도 사용하기 쉬운 직관적 </a:t>
            </a:r>
            <a:r>
              <a:rPr lang="en-US" altLang="ko-KR" sz="1200"/>
              <a:t>UI.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고품질 음성 인식으로 시간 절약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다양한 플랫폼 지원</a:t>
            </a:r>
            <a:r>
              <a:rPr lang="en-US" altLang="ko-KR" sz="1200"/>
              <a:t>: Windows, macOS.</a:t>
            </a:r>
          </a:p>
          <a:p>
            <a:endParaRPr lang="en-US" altLang="ko-KR" sz="1200"/>
          </a:p>
          <a:p>
            <a:r>
              <a:rPr lang="en-US" altLang="ko-KR" sz="1200"/>
              <a:t>4) </a:t>
            </a:r>
            <a:r>
              <a:rPr lang="ko-KR" altLang="en-US" sz="1200"/>
              <a:t>단점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무료 버전은 고급 기능 제한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음성 인식 정확도가 환경에 따라 변동</a:t>
            </a:r>
            <a:endParaRPr lang="en-US" altLang="ko-KR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065BD30-F3F3-3292-A6A8-8E468D905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720000"/>
            <a:ext cx="5100638" cy="28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4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12B4-4A98-3F19-F083-44220122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BC4134-2295-19F4-257A-5870FEDE90D6}"/>
              </a:ext>
            </a:extLst>
          </p:cNvPr>
          <p:cNvSpPr txBox="1"/>
          <p:nvPr/>
        </p:nvSpPr>
        <p:spPr>
          <a:xfrm>
            <a:off x="360000" y="360000"/>
            <a:ext cx="1134000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5. </a:t>
            </a:r>
            <a:r>
              <a:rPr lang="ko-KR" altLang="en-US" sz="1600"/>
              <a:t>상용 예시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(3) ElevenLabs</a:t>
            </a:r>
          </a:p>
          <a:p>
            <a:r>
              <a:rPr lang="en-US" altLang="ko-KR" sz="1200">
                <a:hlinkClick r:id="rId2"/>
              </a:rPr>
              <a:t>https://elevenlabs.io/</a:t>
            </a:r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개요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딥러닝 기반의 음성 합성 플랫폼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자연스럽고 감정이 담긴 음성을 생성하는 데 중점을 둔 서비스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감정과 억양 표현에 강점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음성 복제 기능</a:t>
            </a:r>
            <a:r>
              <a:rPr lang="en-US" altLang="ko-KR" sz="1200"/>
              <a:t> (</a:t>
            </a:r>
            <a:r>
              <a:rPr lang="ko-KR" altLang="en-US" sz="1200"/>
              <a:t>사용자의 목소리를 학습하여 동일한 음성 생성</a:t>
            </a:r>
            <a:r>
              <a:rPr lang="en-US" altLang="ko-KR" sz="1200"/>
              <a:t>)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실시간 음성 생성 </a:t>
            </a:r>
            <a:r>
              <a:rPr lang="en-US" altLang="ko-KR" sz="1200"/>
              <a:t>(</a:t>
            </a:r>
            <a:r>
              <a:rPr lang="ko-KR" altLang="en-US" sz="1200"/>
              <a:t>빠르고 효율적인 처리 속도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주요 기능</a:t>
            </a:r>
          </a:p>
          <a:p>
            <a:r>
              <a:rPr lang="ko-KR" altLang="en-US" sz="1200"/>
              <a:t>▶ </a:t>
            </a:r>
            <a:r>
              <a:rPr lang="en-US" altLang="ko-KR" sz="1200"/>
              <a:t>Realistic Voice Cloning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단 몇 분의 음성 데이터로 사용자의 목소리를 복제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자연스러운 억양과 발음을 유지하며 맞춤형 음성 생성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▶ </a:t>
            </a:r>
            <a:r>
              <a:rPr lang="en-US" altLang="ko-KR" sz="1200"/>
              <a:t>Emotion Control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감정</a:t>
            </a:r>
            <a:r>
              <a:rPr lang="en-US" altLang="ko-KR" sz="1200"/>
              <a:t>(</a:t>
            </a:r>
            <a:r>
              <a:rPr lang="ko-KR" altLang="en-US" sz="1200"/>
              <a:t>기쁨</a:t>
            </a:r>
            <a:r>
              <a:rPr lang="en-US" altLang="ko-KR" sz="1200"/>
              <a:t>, </a:t>
            </a:r>
            <a:r>
              <a:rPr lang="ko-KR" altLang="en-US" sz="1200"/>
              <a:t>슬픔</a:t>
            </a:r>
            <a:r>
              <a:rPr lang="en-US" altLang="ko-KR" sz="1200"/>
              <a:t>, </a:t>
            </a:r>
            <a:r>
              <a:rPr lang="ko-KR" altLang="en-US" sz="1200"/>
              <a:t>분노 등</a:t>
            </a:r>
            <a:r>
              <a:rPr lang="en-US" altLang="ko-KR" sz="1200"/>
              <a:t>)</a:t>
            </a:r>
            <a:r>
              <a:rPr lang="ko-KR" altLang="en-US" sz="1200"/>
              <a:t>을 세밀하게 조정하여 음성에 반영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▶ 다국어 지원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영어 외에도 여러 언어에서 높은 품질의 음성 합성 가능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▶ 텍스트 음성 합성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입력 텍스트를 음성으로 변환</a:t>
            </a:r>
            <a:r>
              <a:rPr lang="en-US" altLang="ko-KR" sz="1200"/>
              <a:t>, </a:t>
            </a:r>
            <a:r>
              <a:rPr lang="ko-KR" altLang="en-US" sz="1200"/>
              <a:t>다양한 톤과 스타일 지원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▶ 개발자 친화적 </a:t>
            </a:r>
            <a:r>
              <a:rPr lang="en-US" altLang="ko-KR" sz="1200"/>
              <a:t>API</a:t>
            </a:r>
          </a:p>
          <a:p>
            <a:r>
              <a:rPr lang="en-US" altLang="ko-KR" sz="1200"/>
              <a:t>- API </a:t>
            </a:r>
            <a:r>
              <a:rPr lang="ko-KR" altLang="en-US" sz="1200"/>
              <a:t>제공으로 애플리케이션이나 서비스에 음성 합성 기술 통합 용이</a:t>
            </a:r>
            <a:endParaRPr lang="en-US" altLang="ko-KR" sz="1200"/>
          </a:p>
          <a:p>
            <a:r>
              <a:rPr lang="ko-KR" altLang="en-US" sz="1200"/>
              <a:t>☞ </a:t>
            </a:r>
            <a:r>
              <a:rPr lang="en-US" altLang="ko-KR" sz="1200">
                <a:hlinkClick r:id="rId3"/>
              </a:rPr>
              <a:t>https://elevenlabs.io/docs/product/introduction</a:t>
            </a:r>
            <a:endParaRPr lang="en-US" altLang="ko-KR" sz="120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02F4BD-85BF-A76C-AC3E-F7DEBF0FB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00" y="720000"/>
            <a:ext cx="6647473" cy="2829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4EEAD-3BE9-DA30-AD7B-B557340E93AE}"/>
              </a:ext>
            </a:extLst>
          </p:cNvPr>
          <p:cNvSpPr txBox="1"/>
          <p:nvPr/>
        </p:nvSpPr>
        <p:spPr>
          <a:xfrm>
            <a:off x="6120000" y="4392000"/>
            <a:ext cx="549567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/>
              <a:t>3) </a:t>
            </a:r>
            <a:r>
              <a:rPr lang="ko-KR" altLang="en-US" sz="1200"/>
              <a:t>장점</a:t>
            </a:r>
            <a:endParaRPr lang="en-US" altLang="ko-KR" sz="1200"/>
          </a:p>
          <a:p>
            <a:r>
              <a:rPr lang="ko-KR" altLang="en-US" sz="1200"/>
              <a:t>감정 표현과 자연스러운 음성으로 높은 몰입감 제공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음성 복제 기능으로 맞춤형 콘텐츠 제작 가능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사용자 친화적인 인터페이스와 빠른 처리 속도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4) </a:t>
            </a:r>
            <a:r>
              <a:rPr lang="ko-KR" altLang="en-US" sz="1200"/>
              <a:t>단점</a:t>
            </a:r>
            <a:endParaRPr lang="en-US" altLang="ko-KR" sz="1200"/>
          </a:p>
          <a:p>
            <a:r>
              <a:rPr lang="en-US" altLang="ko-KR" sz="1200"/>
              <a:t>- </a:t>
            </a:r>
            <a:r>
              <a:rPr lang="ko-KR" altLang="en-US" sz="1200"/>
              <a:t>무료 버전에서는 기능 제한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유료 버전에서도 결제 </a:t>
            </a:r>
            <a:r>
              <a:rPr lang="en-US" altLang="ko-KR" sz="1200"/>
              <a:t>plan</a:t>
            </a:r>
            <a:r>
              <a:rPr lang="ko-KR" altLang="en-US" sz="1200"/>
              <a:t>에 따라 순차적 기능 제한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- </a:t>
            </a:r>
            <a:r>
              <a:rPr lang="ko-KR" altLang="en-US" sz="1200"/>
              <a:t>일부 언어의 경우 품질 차이가 있을 수 있음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22386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784FC-B520-967E-364B-6376148EC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7241D2-A146-9774-D639-FCF8A06299A5}"/>
              </a:ext>
            </a:extLst>
          </p:cNvPr>
          <p:cNvSpPr txBox="1"/>
          <p:nvPr/>
        </p:nvSpPr>
        <p:spPr>
          <a:xfrm>
            <a:off x="360000" y="360000"/>
            <a:ext cx="11340000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6. </a:t>
            </a:r>
            <a:r>
              <a:rPr lang="ko-KR" altLang="en-US" sz="1600"/>
              <a:t>마무리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(1) AI</a:t>
            </a:r>
            <a:r>
              <a:rPr lang="ko-KR" altLang="en-US" sz="1200"/>
              <a:t>보이스의 문제점</a:t>
            </a:r>
            <a:endParaRPr lang="en-US" altLang="ko-KR" sz="1200"/>
          </a:p>
          <a:p>
            <a:r>
              <a:rPr lang="ko-KR" altLang="en-US" sz="1200"/>
              <a:t>악용 가능성</a:t>
            </a:r>
            <a:r>
              <a:rPr lang="en-US" altLang="ko-KR" sz="1200"/>
              <a:t>: </a:t>
            </a:r>
            <a:r>
              <a:rPr lang="ko-KR" altLang="en-US" sz="1200"/>
              <a:t>음성 복제를 통한 사기</a:t>
            </a:r>
            <a:r>
              <a:rPr lang="en-US" altLang="ko-KR" sz="1200"/>
              <a:t>, </a:t>
            </a:r>
            <a:r>
              <a:rPr lang="ko-KR" altLang="en-US" sz="1200"/>
              <a:t>허위 정보 확산</a:t>
            </a:r>
            <a:r>
              <a:rPr lang="en-US" altLang="ko-KR" sz="1200"/>
              <a:t>, </a:t>
            </a:r>
            <a:r>
              <a:rPr lang="ko-KR" altLang="en-US" sz="1200"/>
              <a:t>딥페이크 문제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윤리적 문제</a:t>
            </a:r>
            <a:r>
              <a:rPr lang="en-US" altLang="ko-KR" sz="1200"/>
              <a:t>: </a:t>
            </a:r>
            <a:r>
              <a:rPr lang="ko-KR" altLang="en-US" sz="1200"/>
              <a:t>원작자의 허가 없이 음성을 복제하거나 사용하는 사례 증가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실업 문제</a:t>
            </a:r>
            <a:r>
              <a:rPr lang="en-US" altLang="ko-KR" sz="1200"/>
              <a:t>: </a:t>
            </a:r>
            <a:r>
              <a:rPr lang="ko-KR" altLang="en-US" sz="1200"/>
              <a:t>성우</a:t>
            </a:r>
            <a:r>
              <a:rPr lang="en-US" altLang="ko-KR" sz="1200"/>
              <a:t>, </a:t>
            </a:r>
            <a:r>
              <a:rPr lang="ko-KR" altLang="en-US" sz="1200"/>
              <a:t>내레이터 등 음성을 활용한 직업군의 위축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기술 의존성</a:t>
            </a:r>
            <a:r>
              <a:rPr lang="en-US" altLang="ko-KR" sz="1200"/>
              <a:t>: </a:t>
            </a:r>
            <a:r>
              <a:rPr lang="ko-KR" altLang="en-US" sz="1200"/>
              <a:t>인간과 기계의 구분이 모호해지며 신뢰 문제 발생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(2) </a:t>
            </a:r>
            <a:r>
              <a:rPr lang="ko-KR" altLang="en-US" sz="1200"/>
              <a:t>기술적 문제점</a:t>
            </a:r>
            <a:endParaRPr lang="en-US" altLang="ko-KR" sz="1200"/>
          </a:p>
          <a:p>
            <a:r>
              <a:rPr lang="ko-KR" altLang="en-US" sz="1200"/>
              <a:t>비용 문제</a:t>
            </a:r>
            <a:r>
              <a:rPr lang="en-US" altLang="ko-KR" sz="1200"/>
              <a:t>: </a:t>
            </a:r>
            <a:r>
              <a:rPr lang="ko-KR" altLang="en-US" sz="1200"/>
              <a:t>고품질 </a:t>
            </a:r>
            <a:r>
              <a:rPr lang="en-US" altLang="ko-KR" sz="1200"/>
              <a:t>AI </a:t>
            </a:r>
            <a:r>
              <a:rPr lang="ko-KR" altLang="en-US" sz="1200"/>
              <a:t>보이스 서비스의 경우 높은 비용 부담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언어 제한</a:t>
            </a:r>
            <a:r>
              <a:rPr lang="en-US" altLang="ko-KR" sz="1200"/>
              <a:t>: </a:t>
            </a:r>
            <a:r>
              <a:rPr lang="ko-KR" altLang="en-US" sz="1200"/>
              <a:t>일부 언어에서는 음성 합성 품질이 낮아 활용도 제한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데이터 품질과 양 </a:t>
            </a:r>
            <a:r>
              <a:rPr lang="en-US" altLang="ko-KR" sz="1200"/>
              <a:t>: </a:t>
            </a:r>
            <a:r>
              <a:rPr lang="ko-KR" altLang="en-US" sz="1200"/>
              <a:t>음성 합성과 음성 인식 모두</a:t>
            </a:r>
            <a:r>
              <a:rPr lang="en-US" altLang="ko-KR" sz="1200"/>
              <a:t>, </a:t>
            </a:r>
            <a:r>
              <a:rPr lang="ko-KR" altLang="en-US" sz="1200"/>
              <a:t>학습을 위한 대량의 데이터가 필요</a:t>
            </a:r>
            <a:endParaRPr lang="en-US" altLang="ko-KR" sz="1200"/>
          </a:p>
          <a:p>
            <a:r>
              <a:rPr lang="ko-KR" altLang="en-US" sz="1200"/>
              <a:t>감정 및 억양 처리의 한계 </a:t>
            </a:r>
            <a:r>
              <a:rPr lang="en-US" altLang="ko-KR" sz="1200"/>
              <a:t>: </a:t>
            </a:r>
            <a:r>
              <a:rPr lang="ko-KR" altLang="en-US" sz="1200"/>
              <a:t>현재 대부분의 시스템은 감정 표현이나 세밀한 억양을 완벽하게 구현하는 데 한계가 존재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실시간 처리 </a:t>
            </a:r>
            <a:r>
              <a:rPr lang="en-US" altLang="ko-KR" sz="1200"/>
              <a:t>: </a:t>
            </a:r>
            <a:r>
              <a:rPr lang="ko-KR" altLang="en-US" sz="1200"/>
              <a:t>실시간 음성 합성 및 인식은 많은 연산 자원을 소모</a:t>
            </a:r>
            <a:endParaRPr lang="en-US" altLang="ko-KR" sz="120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E8C04E5-7D7E-1B77-D403-30C1BB99DF50}"/>
              </a:ext>
            </a:extLst>
          </p:cNvPr>
          <p:cNvGrpSpPr/>
          <p:nvPr/>
        </p:nvGrpSpPr>
        <p:grpSpPr>
          <a:xfrm>
            <a:off x="359999" y="3600000"/>
            <a:ext cx="4608001" cy="2795636"/>
            <a:chOff x="359999" y="3600000"/>
            <a:chExt cx="4608001" cy="2795636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8E95C3E-C0C4-5DB0-0A92-C86BA83F434D}"/>
                </a:ext>
              </a:extLst>
            </p:cNvPr>
            <p:cNvSpPr/>
            <p:nvPr/>
          </p:nvSpPr>
          <p:spPr>
            <a:xfrm>
              <a:off x="359999" y="6192000"/>
              <a:ext cx="4607999" cy="203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>
                  <a:solidFill>
                    <a:schemeClr val="tx1"/>
                  </a:solidFill>
                </a:rPr>
                <a:t>일본 성우들 </a:t>
              </a:r>
              <a:r>
                <a:rPr lang="en-US" altLang="ko-KR" sz="1200">
                  <a:solidFill>
                    <a:schemeClr val="tx1"/>
                  </a:solidFill>
                </a:rPr>
                <a:t>AI</a:t>
              </a:r>
              <a:r>
                <a:rPr lang="ko-KR" altLang="en-US" sz="1200">
                  <a:solidFill>
                    <a:schemeClr val="tx1"/>
                  </a:solidFill>
                </a:rPr>
                <a:t>와의 전쟁</a:t>
              </a:r>
              <a:r>
                <a:rPr lang="en-US" altLang="ko-KR" sz="1200">
                  <a:solidFill>
                    <a:schemeClr val="tx1"/>
                  </a:solidFill>
                </a:rPr>
                <a:t>..."</a:t>
              </a:r>
              <a:r>
                <a:rPr lang="ko-KR" altLang="en-US" sz="1200">
                  <a:solidFill>
                    <a:schemeClr val="tx1"/>
                  </a:solidFill>
                </a:rPr>
                <a:t>목소리를 지켜라</a:t>
              </a:r>
              <a:r>
                <a:rPr lang="en-US" altLang="ko-KR" sz="1200">
                  <a:solidFill>
                    <a:schemeClr val="tx1"/>
                  </a:solidFill>
                </a:rPr>
                <a:t>" (2024.11.18)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B9995B6E-05C2-E441-20D2-D1C9C7A80E8E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4" b="12692"/>
            <a:stretch/>
          </p:blipFill>
          <p:spPr bwMode="auto">
            <a:xfrm>
              <a:off x="360000" y="3600000"/>
              <a:ext cx="4608000" cy="25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>
            <a:extLst>
              <a:ext uri="{FF2B5EF4-FFF2-40B4-BE49-F238E27FC236}">
                <a16:creationId xmlns:a16="http://schemas.microsoft.com/office/drawing/2014/main" id="{1C72BA42-CCA9-4A37-1DD0-69054DFF91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12101"/>
          <a:stretch/>
        </p:blipFill>
        <p:spPr bwMode="auto">
          <a:xfrm>
            <a:off x="5760000" y="3600000"/>
            <a:ext cx="4608000" cy="25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E17E2C1-E00F-3C42-8891-488F46AB99DB}"/>
              </a:ext>
            </a:extLst>
          </p:cNvPr>
          <p:cNvSpPr/>
          <p:nvPr/>
        </p:nvSpPr>
        <p:spPr>
          <a:xfrm>
            <a:off x="5759998" y="6197146"/>
            <a:ext cx="4607999" cy="20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미디어 업계 지각 변동 예고</a:t>
            </a:r>
            <a:r>
              <a:rPr lang="en-US" altLang="ko-KR" sz="1200">
                <a:solidFill>
                  <a:schemeClr val="tx1"/>
                </a:solidFill>
              </a:rPr>
              <a:t>…</a:t>
            </a:r>
            <a:r>
              <a:rPr lang="ko-KR" altLang="en-US" sz="1200">
                <a:solidFill>
                  <a:schemeClr val="tx1"/>
                </a:solidFill>
              </a:rPr>
              <a:t>진흥원 대응전략은</a:t>
            </a:r>
            <a:r>
              <a:rPr lang="en-US" altLang="ko-KR" sz="1200">
                <a:solidFill>
                  <a:schemeClr val="tx1"/>
                </a:solidFill>
              </a:rPr>
              <a:t>? (2025.01.22)</a:t>
            </a:r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750C4-23F0-7FAC-4ECD-78A221F54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C12562-FE4E-05C4-6851-E8E71F0A8147}"/>
              </a:ext>
            </a:extLst>
          </p:cNvPr>
          <p:cNvSpPr txBox="1"/>
          <p:nvPr/>
        </p:nvSpPr>
        <p:spPr>
          <a:xfrm>
            <a:off x="360000" y="360000"/>
            <a:ext cx="11340000" cy="643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/>
              <a:t>목차</a:t>
            </a:r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600"/>
              <a:t>1. </a:t>
            </a:r>
            <a:r>
              <a:rPr lang="ko-KR" altLang="en-US" sz="1600"/>
              <a:t>개요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2. AI </a:t>
            </a:r>
            <a:r>
              <a:rPr lang="ko-KR" altLang="en-US" sz="1600"/>
              <a:t>보이스의 역사</a:t>
            </a:r>
            <a:endParaRPr lang="en-US" altLang="ko-KR" sz="1600"/>
          </a:p>
          <a:p>
            <a:r>
              <a:rPr lang="en-US" altLang="ko-KR" sz="1600"/>
              <a:t>(1) </a:t>
            </a:r>
            <a:r>
              <a:rPr lang="ko-KR" altLang="en-US" sz="1600"/>
              <a:t>초기 음성 합성 </a:t>
            </a:r>
            <a:r>
              <a:rPr lang="en-US" altLang="ko-KR" sz="1600"/>
              <a:t>(1930~1960</a:t>
            </a:r>
            <a:r>
              <a:rPr lang="ko-KR" altLang="en-US" sz="1600"/>
              <a:t>년대</a:t>
            </a:r>
            <a:r>
              <a:rPr lang="en-US" altLang="ko-KR" sz="1600"/>
              <a:t>)</a:t>
            </a:r>
          </a:p>
          <a:p>
            <a:r>
              <a:rPr lang="en-US" altLang="ko-KR" sz="1600"/>
              <a:t>(2) </a:t>
            </a:r>
            <a:r>
              <a:rPr lang="ko-KR" altLang="en-US" sz="1600"/>
              <a:t>규칙 기반 합성 </a:t>
            </a:r>
            <a:r>
              <a:rPr lang="en-US" altLang="ko-KR" sz="1600"/>
              <a:t>(1960~1970</a:t>
            </a:r>
            <a:r>
              <a:rPr lang="ko-KR" altLang="en-US" sz="1600"/>
              <a:t>년대</a:t>
            </a:r>
            <a:r>
              <a:rPr lang="en-US" altLang="ko-KR" sz="1600"/>
              <a:t>)</a:t>
            </a:r>
          </a:p>
          <a:p>
            <a:r>
              <a:rPr lang="en-US" altLang="ko-KR" sz="1600"/>
              <a:t>(3) </a:t>
            </a:r>
            <a:r>
              <a:rPr lang="ko-KR" altLang="en-US" sz="1600"/>
              <a:t>음성 합성의 상업화 </a:t>
            </a:r>
            <a:r>
              <a:rPr lang="en-US" altLang="ko-KR" sz="1600"/>
              <a:t>(1980~1990</a:t>
            </a:r>
            <a:r>
              <a:rPr lang="ko-KR" altLang="en-US" sz="1600"/>
              <a:t>년대</a:t>
            </a:r>
            <a:r>
              <a:rPr lang="en-US" altLang="ko-KR" sz="1600"/>
              <a:t>)</a:t>
            </a:r>
          </a:p>
          <a:p>
            <a:r>
              <a:rPr lang="en-US" altLang="ko-KR" sz="1600"/>
              <a:t>(4) </a:t>
            </a:r>
            <a:r>
              <a:rPr lang="ko-KR" altLang="en-US" sz="1600"/>
              <a:t>머신러닝 기반 음성합성 </a:t>
            </a:r>
            <a:r>
              <a:rPr lang="en-US" altLang="ko-KR" sz="1600"/>
              <a:t>(2000~2010</a:t>
            </a:r>
            <a:r>
              <a:rPr lang="ko-KR" altLang="en-US" sz="1600"/>
              <a:t>년대 초반</a:t>
            </a:r>
            <a:r>
              <a:rPr lang="en-US" altLang="ko-KR" sz="1600"/>
              <a:t>)</a:t>
            </a:r>
          </a:p>
          <a:p>
            <a:r>
              <a:rPr lang="en-US" altLang="ko-KR" sz="1600"/>
              <a:t>(5) </a:t>
            </a:r>
            <a:r>
              <a:rPr lang="ko-KR" altLang="en-US" sz="1600"/>
              <a:t>딥러닝 시대 </a:t>
            </a:r>
            <a:r>
              <a:rPr lang="en-US" altLang="ko-KR" sz="1600"/>
              <a:t>(2016</a:t>
            </a:r>
            <a:r>
              <a:rPr lang="ko-KR" altLang="en-US" sz="1600"/>
              <a:t>년 이후</a:t>
            </a:r>
            <a:r>
              <a:rPr lang="en-US" altLang="ko-KR" sz="1600"/>
              <a:t>)</a:t>
            </a:r>
          </a:p>
          <a:p>
            <a:r>
              <a:rPr lang="en-US" altLang="ko-KR" sz="1600"/>
              <a:t>(6) </a:t>
            </a:r>
            <a:r>
              <a:rPr lang="ko-KR" altLang="en-US" sz="1600"/>
              <a:t>최근 발전과 기술 표준화 </a:t>
            </a:r>
            <a:r>
              <a:rPr lang="en-US" altLang="ko-KR" sz="1600"/>
              <a:t>(2020</a:t>
            </a:r>
            <a:r>
              <a:rPr lang="ko-KR" altLang="en-US" sz="1600"/>
              <a:t>년대</a:t>
            </a:r>
            <a:r>
              <a:rPr lang="en-US" altLang="ko-KR" sz="1600"/>
              <a:t>~)</a:t>
            </a:r>
          </a:p>
          <a:p>
            <a:endParaRPr lang="en-US" altLang="ko-KR" sz="1600"/>
          </a:p>
          <a:p>
            <a:r>
              <a:rPr lang="en-US" altLang="ko-KR" sz="1600"/>
              <a:t>3. </a:t>
            </a:r>
            <a:r>
              <a:rPr lang="ko-KR" altLang="en-US" sz="1600"/>
              <a:t>동작 원리</a:t>
            </a:r>
            <a:endParaRPr lang="en-US" altLang="ko-KR" sz="1600"/>
          </a:p>
          <a:p>
            <a:r>
              <a:rPr lang="en-US" altLang="ko-KR" sz="1600"/>
              <a:t>(1) </a:t>
            </a:r>
            <a:r>
              <a:rPr lang="ko-KR" altLang="en-US" sz="1600"/>
              <a:t>음성 합성 </a:t>
            </a:r>
            <a:r>
              <a:rPr lang="en-US" altLang="ko-KR" sz="1600"/>
              <a:t>(TTS, Text-to-Speach)</a:t>
            </a:r>
          </a:p>
          <a:p>
            <a:r>
              <a:rPr lang="en-US" altLang="ko-KR" sz="1600"/>
              <a:t>(2) </a:t>
            </a:r>
            <a:r>
              <a:rPr lang="ko-KR" altLang="en-US" sz="1600"/>
              <a:t>음성 인식 </a:t>
            </a:r>
            <a:r>
              <a:rPr lang="en-US" altLang="ko-KR" sz="1600"/>
              <a:t>(STT, Speach-to-Text)</a:t>
            </a:r>
          </a:p>
          <a:p>
            <a:endParaRPr lang="en-US" altLang="ko-KR" sz="1600"/>
          </a:p>
          <a:p>
            <a:r>
              <a:rPr lang="en-US" altLang="ko-KR" sz="1600"/>
              <a:t>4. ChatGPT</a:t>
            </a:r>
            <a:r>
              <a:rPr lang="ko-KR" altLang="en-US" sz="1600"/>
              <a:t>와 비교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5. </a:t>
            </a:r>
            <a:r>
              <a:rPr lang="ko-KR" altLang="en-US" sz="1600"/>
              <a:t>상용 예시</a:t>
            </a:r>
            <a:endParaRPr lang="en-US" altLang="ko-KR" sz="1600"/>
          </a:p>
          <a:p>
            <a:r>
              <a:rPr lang="en-US" altLang="ko-KR" sz="1600"/>
              <a:t>(1)</a:t>
            </a:r>
            <a:r>
              <a:rPr lang="ko-KR" altLang="en-US" sz="1600"/>
              <a:t> </a:t>
            </a:r>
            <a:r>
              <a:rPr lang="en-US" altLang="ko-KR" sz="1600"/>
              <a:t>Google</a:t>
            </a:r>
            <a:r>
              <a:rPr lang="ko-KR" altLang="en-US" sz="1600"/>
              <a:t> </a:t>
            </a:r>
            <a:r>
              <a:rPr lang="en-US" altLang="ko-KR" sz="1600"/>
              <a:t>TTS</a:t>
            </a:r>
          </a:p>
          <a:p>
            <a:r>
              <a:rPr lang="en-US" altLang="ko-KR" sz="1600"/>
              <a:t>(2) Vrew</a:t>
            </a:r>
          </a:p>
          <a:p>
            <a:r>
              <a:rPr lang="en-US" altLang="ko-KR" sz="1600"/>
              <a:t>(3) ElevenLabs</a:t>
            </a:r>
          </a:p>
          <a:p>
            <a:endParaRPr lang="en-US" altLang="ko-KR" sz="1600"/>
          </a:p>
          <a:p>
            <a:r>
              <a:rPr lang="en-US" altLang="ko-KR" sz="1600"/>
              <a:t>6. </a:t>
            </a:r>
            <a:r>
              <a:rPr lang="ko-KR" altLang="en-US" sz="1600"/>
              <a:t>마무리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274489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EEA2-8875-EC95-AC88-CF06FE26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72B849ED-00BB-A5BF-87C5-6366A46C9D15}"/>
              </a:ext>
            </a:extLst>
          </p:cNvPr>
          <p:cNvGrpSpPr/>
          <p:nvPr/>
        </p:nvGrpSpPr>
        <p:grpSpPr>
          <a:xfrm>
            <a:off x="360000" y="720000"/>
            <a:ext cx="4608000" cy="2749979"/>
            <a:chOff x="1152000" y="323101"/>
            <a:chExt cx="4608000" cy="274997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9A20C56-76B3-D159-EA50-6F6DB17AD7F5}"/>
                </a:ext>
              </a:extLst>
            </p:cNvPr>
            <p:cNvSpPr/>
            <p:nvPr/>
          </p:nvSpPr>
          <p:spPr>
            <a:xfrm>
              <a:off x="1152000" y="2915101"/>
              <a:ext cx="4608000" cy="1579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youtube</a:t>
              </a:r>
              <a:r>
                <a:rPr lang="ko-KR" altLang="en-US" sz="1200">
                  <a:solidFill>
                    <a:schemeClr val="tx1"/>
                  </a:solidFill>
                </a:rPr>
                <a:t>에 보이는 </a:t>
              </a:r>
              <a:r>
                <a:rPr lang="en-US" altLang="ko-KR" sz="1200">
                  <a:solidFill>
                    <a:schemeClr val="tx1"/>
                  </a:solidFill>
                </a:rPr>
                <a:t>AI</a:t>
              </a:r>
              <a:r>
                <a:rPr lang="ko-KR" altLang="en-US" sz="1200">
                  <a:solidFill>
                    <a:schemeClr val="tx1"/>
                  </a:solidFill>
                </a:rPr>
                <a:t>아바타</a:t>
              </a:r>
            </a:p>
          </p:txBody>
        </p:sp>
        <p:pic>
          <p:nvPicPr>
            <p:cNvPr id="15" name="그림 14" descr="인간의 얼굴, 텍스트, 의류, 스크린샷이(가) 표시된 사진&#10;&#10;자동 생성된 설명">
              <a:extLst>
                <a:ext uri="{FF2B5EF4-FFF2-40B4-BE49-F238E27FC236}">
                  <a16:creationId xmlns:a16="http://schemas.microsoft.com/office/drawing/2014/main" id="{FBB6D293-CEDB-CD5B-473A-AB29B4975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7" b="3537"/>
            <a:stretch/>
          </p:blipFill>
          <p:spPr>
            <a:xfrm>
              <a:off x="1152000" y="323101"/>
              <a:ext cx="4608000" cy="2592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F5A1DF-E3C5-A6D5-2A1F-E5FCFDF83352}"/>
              </a:ext>
            </a:extLst>
          </p:cNvPr>
          <p:cNvSpPr txBox="1"/>
          <p:nvPr/>
        </p:nvSpPr>
        <p:spPr>
          <a:xfrm>
            <a:off x="360000" y="360000"/>
            <a:ext cx="11340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개요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F4D3E43-BF4D-A0F3-2310-4FBD668A3561}"/>
              </a:ext>
            </a:extLst>
          </p:cNvPr>
          <p:cNvGrpSpPr/>
          <p:nvPr/>
        </p:nvGrpSpPr>
        <p:grpSpPr>
          <a:xfrm>
            <a:off x="5760000" y="3600000"/>
            <a:ext cx="4608001" cy="2786219"/>
            <a:chOff x="6807691" y="3711781"/>
            <a:chExt cx="4608001" cy="278621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96ABBC8-E3F3-5758-DC41-DA906F8F6473}"/>
                </a:ext>
              </a:extLst>
            </p:cNvPr>
            <p:cNvSpPr/>
            <p:nvPr/>
          </p:nvSpPr>
          <p:spPr>
            <a:xfrm>
              <a:off x="6807691" y="6310528"/>
              <a:ext cx="4607999" cy="18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AI</a:t>
              </a:r>
              <a:r>
                <a:rPr lang="ko-KR" altLang="en-US" sz="1200">
                  <a:solidFill>
                    <a:schemeClr val="tx1"/>
                  </a:solidFill>
                </a:rPr>
                <a:t>로 되살린 터틀맨</a:t>
              </a:r>
              <a:r>
                <a:rPr lang="en-US" altLang="ko-KR" sz="1200">
                  <a:solidFill>
                    <a:schemeClr val="tx1"/>
                  </a:solidFill>
                </a:rPr>
                <a:t>.</a:t>
              </a:r>
              <a:r>
                <a:rPr lang="ko-KR" altLang="en-US" sz="1200">
                  <a:solidFill>
                    <a:schemeClr val="tx1"/>
                  </a:solidFill>
                </a:rPr>
                <a:t>김현식</a:t>
              </a:r>
            </a:p>
          </p:txBody>
        </p:sp>
        <p:pic>
          <p:nvPicPr>
            <p:cNvPr id="11" name="그림 10" descr="텍스트, 그래픽 디자인, 스크린샷, 그래픽이(가) 표시된 사진&#10;&#10;자동 생성된 설명">
              <a:extLst>
                <a:ext uri="{FF2B5EF4-FFF2-40B4-BE49-F238E27FC236}">
                  <a16:creationId xmlns:a16="http://schemas.microsoft.com/office/drawing/2014/main" id="{E4DED839-5A4E-906C-8B43-3462452DF19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6" b="13333"/>
            <a:stretch/>
          </p:blipFill>
          <p:spPr>
            <a:xfrm>
              <a:off x="6807692" y="3711781"/>
              <a:ext cx="4608000" cy="2592000"/>
            </a:xfrm>
            <a:prstGeom prst="rect">
              <a:avLst/>
            </a:prstGeom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553A5EF-0618-C726-ECCD-E5FCFD7C3759}"/>
              </a:ext>
            </a:extLst>
          </p:cNvPr>
          <p:cNvGrpSpPr/>
          <p:nvPr/>
        </p:nvGrpSpPr>
        <p:grpSpPr>
          <a:xfrm>
            <a:off x="360000" y="3600000"/>
            <a:ext cx="4608000" cy="2800918"/>
            <a:chOff x="451408" y="3494942"/>
            <a:chExt cx="4608000" cy="280091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A9F0772-1F3F-76B7-CD7F-14914DDE1FDE}"/>
                </a:ext>
              </a:extLst>
            </p:cNvPr>
            <p:cNvSpPr/>
            <p:nvPr/>
          </p:nvSpPr>
          <p:spPr>
            <a:xfrm>
              <a:off x="451408" y="6108388"/>
              <a:ext cx="4608000" cy="18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APT</a:t>
              </a:r>
              <a:r>
                <a:rPr lang="ko-KR" altLang="en-US" sz="1200">
                  <a:solidFill>
                    <a:schemeClr val="tx1"/>
                  </a:solidFill>
                </a:rPr>
                <a:t> 유튜브 </a:t>
              </a:r>
              <a:r>
                <a:rPr lang="en-US" altLang="ko-KR" sz="1200">
                  <a:solidFill>
                    <a:schemeClr val="tx1"/>
                  </a:solidFill>
                </a:rPr>
                <a:t>AI </a:t>
              </a:r>
              <a:r>
                <a:rPr lang="ko-KR" altLang="en-US" sz="1200">
                  <a:solidFill>
                    <a:schemeClr val="tx1"/>
                  </a:solidFill>
                </a:rPr>
                <a:t>노래</a:t>
              </a:r>
            </a:p>
          </p:txBody>
        </p:sp>
        <p:pic>
          <p:nvPicPr>
            <p:cNvPr id="13" name="그림 12" descr="음악, 악기, 의류, 드럼이(가) 표시된 사진&#10;&#10;자동 생성된 설명">
              <a:extLst>
                <a:ext uri="{FF2B5EF4-FFF2-40B4-BE49-F238E27FC236}">
                  <a16:creationId xmlns:a16="http://schemas.microsoft.com/office/drawing/2014/main" id="{FB2F2EBC-3784-DDFD-2668-CA112227EF1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0" b="337"/>
            <a:stretch/>
          </p:blipFill>
          <p:spPr>
            <a:xfrm>
              <a:off x="451408" y="3494942"/>
              <a:ext cx="4608000" cy="2592000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37625DE-CAC6-F85C-1C53-8E9862DDE5A1}"/>
              </a:ext>
            </a:extLst>
          </p:cNvPr>
          <p:cNvGrpSpPr/>
          <p:nvPr/>
        </p:nvGrpSpPr>
        <p:grpSpPr>
          <a:xfrm>
            <a:off x="5760000" y="720000"/>
            <a:ext cx="4608001" cy="2786219"/>
            <a:chOff x="6029999" y="300934"/>
            <a:chExt cx="4608001" cy="2786219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AC8DE60-BCC4-BFF6-08C5-7A0E69F49EA0}"/>
                </a:ext>
              </a:extLst>
            </p:cNvPr>
            <p:cNvSpPr/>
            <p:nvPr/>
          </p:nvSpPr>
          <p:spPr>
            <a:xfrm>
              <a:off x="6029999" y="2899681"/>
              <a:ext cx="4607999" cy="18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>
                  <a:solidFill>
                    <a:schemeClr val="tx1"/>
                  </a:solidFill>
                </a:rPr>
                <a:t>버튜버 아바타</a:t>
              </a:r>
            </a:p>
          </p:txBody>
        </p:sp>
        <p:pic>
          <p:nvPicPr>
            <p:cNvPr id="24" name="그림 23" descr="텍스트, 만화 영화, 아니메, 의류이(가) 표시된 사진&#10;&#10;자동 생성된 설명">
              <a:extLst>
                <a:ext uri="{FF2B5EF4-FFF2-40B4-BE49-F238E27FC236}">
                  <a16:creationId xmlns:a16="http://schemas.microsoft.com/office/drawing/2014/main" id="{B51D512B-848E-B7FB-B943-ABFF343E5CE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000" y="300934"/>
              <a:ext cx="4608000" cy="25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94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8A12-4F9F-0A04-46AE-6676A302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FB920B-6141-B829-BE42-175FE1C5F261}"/>
              </a:ext>
            </a:extLst>
          </p:cNvPr>
          <p:cNvSpPr txBox="1"/>
          <p:nvPr/>
        </p:nvSpPr>
        <p:spPr>
          <a:xfrm>
            <a:off x="360000" y="360000"/>
            <a:ext cx="11340000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2. AI </a:t>
            </a:r>
            <a:r>
              <a:rPr lang="ko-KR" altLang="en-US" sz="1600"/>
              <a:t>보이스의 역사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(1) </a:t>
            </a:r>
            <a:r>
              <a:rPr lang="ko-KR" altLang="en-US" sz="1200"/>
              <a:t>초기 음성 합성 </a:t>
            </a:r>
            <a:r>
              <a:rPr lang="en-US" altLang="ko-KR" sz="1200"/>
              <a:t>(1930~1960</a:t>
            </a:r>
            <a:r>
              <a:rPr lang="ko-KR" altLang="en-US" sz="1200"/>
              <a:t>년대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en-US" altLang="ko-KR" sz="1200"/>
              <a:t>1939</a:t>
            </a:r>
            <a:r>
              <a:rPr lang="ko-KR" altLang="en-US" sz="1200"/>
              <a:t>년</a:t>
            </a:r>
            <a:r>
              <a:rPr lang="en-US" altLang="ko-KR" sz="1200"/>
              <a:t>:</a:t>
            </a:r>
          </a:p>
          <a:p>
            <a:r>
              <a:rPr lang="ko-KR" altLang="en-US" sz="1200"/>
              <a:t>벨 연구소에서 세계 최초의 음성 합성 장치 </a:t>
            </a:r>
            <a:r>
              <a:rPr lang="en-US" altLang="ko-KR" sz="1200"/>
              <a:t>"Voder"</a:t>
            </a:r>
            <a:r>
              <a:rPr lang="ko-KR" altLang="en-US" sz="1200"/>
              <a:t>를 발표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키보드와 스위치를 사용하여 인위적인 음성을 생성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매우 기계적인 소리로 제한적 활용에 그쳤지만</a:t>
            </a:r>
            <a:r>
              <a:rPr lang="en-US" altLang="ko-KR" sz="1200"/>
              <a:t>, </a:t>
            </a:r>
            <a:r>
              <a:rPr lang="ko-KR" altLang="en-US" sz="1200"/>
              <a:t>음성 합성 연구의 출발점이 됨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1961</a:t>
            </a:r>
            <a:r>
              <a:rPr lang="ko-KR" altLang="en-US" sz="1200"/>
              <a:t>년</a:t>
            </a:r>
            <a:r>
              <a:rPr lang="en-US" altLang="ko-KR" sz="1200"/>
              <a:t>:</a:t>
            </a:r>
          </a:p>
          <a:p>
            <a:r>
              <a:rPr lang="en-US" altLang="ko-KR" sz="1200"/>
              <a:t>MIT</a:t>
            </a:r>
            <a:r>
              <a:rPr lang="ko-KR" altLang="en-US" sz="1200"/>
              <a:t>에서 </a:t>
            </a:r>
            <a:r>
              <a:rPr lang="en-US" altLang="ko-KR" sz="1200"/>
              <a:t>"</a:t>
            </a:r>
            <a:r>
              <a:rPr lang="ko-KR" altLang="en-US" sz="1200"/>
              <a:t>텍스트 음성 변환 프로그램</a:t>
            </a:r>
            <a:r>
              <a:rPr lang="en-US" altLang="ko-KR" sz="1200"/>
              <a:t>" </a:t>
            </a:r>
            <a:r>
              <a:rPr lang="ko-KR" altLang="en-US" sz="1200"/>
              <a:t>개발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IBM 704 </a:t>
            </a:r>
            <a:r>
              <a:rPr lang="ko-KR" altLang="en-US" sz="1200"/>
              <a:t>컴퓨터를 사용해 처음으로 텍스트 데이터를 음성으로 변환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음질은 낮았으나</a:t>
            </a:r>
            <a:r>
              <a:rPr lang="en-US" altLang="ko-KR" sz="1200"/>
              <a:t>, </a:t>
            </a:r>
            <a:r>
              <a:rPr lang="ko-KR" altLang="en-US" sz="1200"/>
              <a:t>텍스트 기반 음성 합성의 가능성을 입증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(2) </a:t>
            </a:r>
            <a:r>
              <a:rPr lang="ko-KR" altLang="en-US" sz="1200"/>
              <a:t>규칙 기반 합성 </a:t>
            </a:r>
            <a:r>
              <a:rPr lang="en-US" altLang="ko-KR" sz="1200"/>
              <a:t>(1960~1970</a:t>
            </a:r>
            <a:r>
              <a:rPr lang="ko-KR" altLang="en-US" sz="1200"/>
              <a:t>년대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ko-KR" altLang="en-US" sz="1200"/>
              <a:t>음성 합성 알고리즘 개발</a:t>
            </a:r>
            <a:r>
              <a:rPr lang="en-US" altLang="ko-KR" sz="1200"/>
              <a:t>:</a:t>
            </a:r>
          </a:p>
          <a:p>
            <a:r>
              <a:rPr lang="ko-KR" altLang="en-US" sz="1200"/>
              <a:t>음소</a:t>
            </a:r>
            <a:r>
              <a:rPr lang="en-US" altLang="ko-KR" sz="1200"/>
              <a:t>(phoneme, </a:t>
            </a:r>
            <a:r>
              <a:rPr lang="ko-KR" altLang="en-US" sz="1200"/>
              <a:t>발음의 최소 단위</a:t>
            </a:r>
            <a:r>
              <a:rPr lang="en-US" altLang="ko-KR" sz="1200"/>
              <a:t>)</a:t>
            </a:r>
            <a:r>
              <a:rPr lang="ko-KR" altLang="en-US" sz="1200"/>
              <a:t>를 조합하여 단어와 문장을 합성하는 방식이 개발됨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이 시기의 대표 기술</a:t>
            </a:r>
            <a:r>
              <a:rPr lang="en-US" altLang="ko-KR" sz="1200"/>
              <a:t>: Formant Synthesis (</a:t>
            </a:r>
            <a:r>
              <a:rPr lang="ko-KR" altLang="en-US" sz="1200"/>
              <a:t>형식 합성</a:t>
            </a:r>
            <a:r>
              <a:rPr lang="en-US" altLang="ko-KR" sz="1200"/>
              <a:t>)</a:t>
            </a:r>
          </a:p>
          <a:p>
            <a:r>
              <a:rPr lang="ko-KR" altLang="en-US" sz="1200"/>
              <a:t>특정 음성 주파수를 조정하여 음소를 생성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예</a:t>
            </a:r>
            <a:r>
              <a:rPr lang="en-US" altLang="ko-KR" sz="1200"/>
              <a:t>: </a:t>
            </a:r>
            <a:r>
              <a:rPr lang="ko-KR" altLang="en-US" sz="1200"/>
              <a:t>초기 로봇 영화에서 사용된 기계적인 음성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시스템 예시</a:t>
            </a:r>
            <a:r>
              <a:rPr lang="en-US" altLang="ko-KR" sz="1200"/>
              <a:t>:</a:t>
            </a:r>
          </a:p>
          <a:p>
            <a:r>
              <a:rPr lang="en-US" altLang="ko-KR" sz="1200"/>
              <a:t>“PAT” (Pattern Playback, 1961): </a:t>
            </a:r>
            <a:r>
              <a:rPr lang="ko-KR" altLang="en-US" sz="1200"/>
              <a:t>텍스트를 음성으로 변환하는 초기 시도</a:t>
            </a:r>
            <a:r>
              <a:rPr lang="en-US" altLang="ko-KR" sz="1200"/>
              <a:t>.</a:t>
            </a:r>
          </a:p>
        </p:txBody>
      </p:sp>
      <p:pic>
        <p:nvPicPr>
          <p:cNvPr id="2050" name="Picture 2" descr="세상을 바꾼 트랜지스터-환갑을 맞다 - 머니투데이">
            <a:extLst>
              <a:ext uri="{FF2B5EF4-FFF2-40B4-BE49-F238E27FC236}">
                <a16:creationId xmlns:a16="http://schemas.microsoft.com/office/drawing/2014/main" id="{4121D2A9-342B-87B2-B903-A823D18DA13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720000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BM 704 - 위키백과, 우리 모두의 백과사전">
            <a:extLst>
              <a:ext uri="{FF2B5EF4-FFF2-40B4-BE49-F238E27FC236}">
                <a16:creationId xmlns:a16="http://schemas.microsoft.com/office/drawing/2014/main" id="{3DC5619C-EA7D-5697-BC6A-233371BCB96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720000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ttern Playback', Franklin S. Cooper. USA, 1949 – 120 Years of Electronic  Music">
            <a:extLst>
              <a:ext uri="{FF2B5EF4-FFF2-40B4-BE49-F238E27FC236}">
                <a16:creationId xmlns:a16="http://schemas.microsoft.com/office/drawing/2014/main" id="{C3538400-76C2-C375-2E36-FDE0BDBA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3" y="3600005"/>
            <a:ext cx="4337685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EA708-9A36-2FAC-DB15-D9FB2CEB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7D55E1-52D3-D130-7852-FA86C8AED62C}"/>
              </a:ext>
            </a:extLst>
          </p:cNvPr>
          <p:cNvSpPr txBox="1"/>
          <p:nvPr/>
        </p:nvSpPr>
        <p:spPr>
          <a:xfrm>
            <a:off x="360000" y="360000"/>
            <a:ext cx="113400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2. AI </a:t>
            </a:r>
            <a:r>
              <a:rPr lang="ko-KR" altLang="en-US" sz="1600"/>
              <a:t>보이스의 역사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(3) </a:t>
            </a:r>
            <a:r>
              <a:rPr lang="ko-KR" altLang="en-US" sz="1200"/>
              <a:t>음성 합성의 상업화 </a:t>
            </a:r>
            <a:r>
              <a:rPr lang="en-US" altLang="ko-KR" sz="1200"/>
              <a:t>(1980~1990</a:t>
            </a:r>
            <a:r>
              <a:rPr lang="ko-KR" altLang="en-US" sz="1200"/>
              <a:t>년대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디지털 기술의 도입</a:t>
            </a:r>
          </a:p>
          <a:p>
            <a:r>
              <a:rPr lang="ko-KR" altLang="en-US" sz="1200"/>
              <a:t>디지털 신호 처리</a:t>
            </a:r>
            <a:r>
              <a:rPr lang="en-US" altLang="ko-KR" sz="1200"/>
              <a:t>(DSP, Digital Signal Processing) </a:t>
            </a:r>
            <a:r>
              <a:rPr lang="ko-KR" altLang="en-US" sz="1200"/>
              <a:t>기술이 발전하면서 음성을 더 세밀하게 합성 가능</a:t>
            </a:r>
            <a:endParaRPr lang="en-US" altLang="ko-KR" sz="1200"/>
          </a:p>
          <a:p>
            <a:r>
              <a:rPr lang="ko-KR" altLang="en-US" sz="1200"/>
              <a:t>음성 데이터베이스를 활용하여 음성을 조합하는 방식이 개발됨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예</a:t>
            </a:r>
            <a:r>
              <a:rPr lang="en-US" altLang="ko-KR" sz="1200"/>
              <a:t>: Concatenative Synthesis (</a:t>
            </a:r>
            <a:r>
              <a:rPr lang="ko-KR" altLang="en-US" sz="1200"/>
              <a:t>연결 합성</a:t>
            </a:r>
            <a:r>
              <a:rPr lang="en-US" altLang="ko-KR" sz="1200"/>
              <a:t>)</a:t>
            </a:r>
          </a:p>
          <a:p>
            <a:r>
              <a:rPr lang="ko-KR" altLang="en-US" sz="1200"/>
              <a:t>실제 녹음된 음소를 조합하여 더 자연스러운 소리를 생성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상업적 활용</a:t>
            </a:r>
          </a:p>
          <a:p>
            <a:r>
              <a:rPr lang="en-US" altLang="ko-KR" sz="1200"/>
              <a:t>1984</a:t>
            </a:r>
            <a:r>
              <a:rPr lang="ko-KR" altLang="en-US" sz="1200"/>
              <a:t>년</a:t>
            </a:r>
            <a:r>
              <a:rPr lang="en-US" altLang="ko-KR" sz="1200"/>
              <a:t>: Apple</a:t>
            </a:r>
            <a:r>
              <a:rPr lang="ko-KR" altLang="en-US" sz="1200"/>
              <a:t>의 “</a:t>
            </a:r>
            <a:r>
              <a:rPr lang="en-US" altLang="ko-KR" sz="1200"/>
              <a:t>MacInTalk”</a:t>
            </a:r>
          </a:p>
          <a:p>
            <a:r>
              <a:rPr lang="ko-KR" altLang="en-US" sz="1200"/>
              <a:t>최초로 개인용 컴퓨터에 음성 합성 기능을 탑재</a:t>
            </a:r>
            <a:r>
              <a:rPr lang="en-US" altLang="ko-KR" sz="1200"/>
              <a:t>. </a:t>
            </a:r>
            <a:r>
              <a:rPr lang="ko-KR" altLang="en-US" sz="1200"/>
              <a:t>단순하지만 당시로서는 획기적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1987</a:t>
            </a:r>
            <a:r>
              <a:rPr lang="ko-KR" altLang="en-US" sz="1200"/>
              <a:t>년</a:t>
            </a:r>
            <a:r>
              <a:rPr lang="en-US" altLang="ko-KR" sz="1200"/>
              <a:t>: DECtalk</a:t>
            </a:r>
          </a:p>
          <a:p>
            <a:r>
              <a:rPr lang="ko-KR" altLang="en-US" sz="1200"/>
              <a:t>장애인을 위한 보조기술로 사용된 초기 음성 합성 장치</a:t>
            </a:r>
            <a:r>
              <a:rPr lang="en-US" altLang="ko-KR" sz="1200"/>
              <a:t>. Stephen Hawking </a:t>
            </a:r>
            <a:r>
              <a:rPr lang="ko-KR" altLang="en-US" sz="1200"/>
              <a:t>박사의 목소리로 유명</a:t>
            </a:r>
            <a:r>
              <a:rPr lang="en-US" altLang="ko-KR" sz="1200"/>
              <a:t>.</a:t>
            </a:r>
          </a:p>
        </p:txBody>
      </p:sp>
      <p:pic>
        <p:nvPicPr>
          <p:cNvPr id="3074" name="Picture 2" descr="Digital Signal Processing (DSP) in Embedded Systems | by Lance Harvie |  Medium">
            <a:extLst>
              <a:ext uri="{FF2B5EF4-FFF2-40B4-BE49-F238E27FC236}">
                <a16:creationId xmlns:a16="http://schemas.microsoft.com/office/drawing/2014/main" id="{41EFC006-961C-E39B-E735-91108706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720000"/>
            <a:ext cx="3072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텍스트, 전자제품, 출력 장치, 전자 기기이(가) 표시된 사진&#10;&#10;자동 생성된 설명">
            <a:extLst>
              <a:ext uri="{FF2B5EF4-FFF2-40B4-BE49-F238E27FC236}">
                <a16:creationId xmlns:a16="http://schemas.microsoft.com/office/drawing/2014/main" id="{3A368A15-6352-9757-D395-3A5538060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3240000"/>
            <a:ext cx="2592000" cy="1458000"/>
          </a:xfrm>
          <a:prstGeom prst="rect">
            <a:avLst/>
          </a:prstGeom>
        </p:spPr>
      </p:pic>
      <p:pic>
        <p:nvPicPr>
          <p:cNvPr id="3078" name="Picture 6" descr="DECtalk DTC-01 : Digital Equipment Corporation : Free Download, Borrow, and  Streaming : Internet Archive">
            <a:extLst>
              <a:ext uri="{FF2B5EF4-FFF2-40B4-BE49-F238E27FC236}">
                <a16:creationId xmlns:a16="http://schemas.microsoft.com/office/drawing/2014/main" id="{E68FF7A7-6D38-8CFC-1D28-F28E427E1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 b="14848"/>
          <a:stretch/>
        </p:blipFill>
        <p:spPr bwMode="auto">
          <a:xfrm>
            <a:off x="7560000" y="5040000"/>
            <a:ext cx="2592000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8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9881-557D-FC20-1AFB-588024F6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C6C58-85A6-3C73-C166-080133897A8D}"/>
              </a:ext>
            </a:extLst>
          </p:cNvPr>
          <p:cNvSpPr txBox="1"/>
          <p:nvPr/>
        </p:nvSpPr>
        <p:spPr>
          <a:xfrm>
            <a:off x="360000" y="360000"/>
            <a:ext cx="11340000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2. AI </a:t>
            </a:r>
            <a:r>
              <a:rPr lang="ko-KR" altLang="en-US" sz="1600"/>
              <a:t>보이스의 역사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(4) </a:t>
            </a:r>
            <a:r>
              <a:rPr lang="ko-KR" altLang="en-US" sz="1200"/>
              <a:t>머신러닝 기반 음성합성 </a:t>
            </a:r>
            <a:r>
              <a:rPr lang="en-US" altLang="ko-KR" sz="1200"/>
              <a:t>(2000~2010</a:t>
            </a:r>
            <a:r>
              <a:rPr lang="ko-KR" altLang="en-US" sz="1200"/>
              <a:t>년대 초반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통계적 음성 합성 </a:t>
            </a:r>
            <a:r>
              <a:rPr lang="en-US" altLang="ko-KR" sz="1200"/>
              <a:t>(Statistical Parametric Speech Synthesis)</a:t>
            </a:r>
          </a:p>
          <a:p>
            <a:r>
              <a:rPr lang="en-US" altLang="ko-KR" sz="1200"/>
              <a:t>2000</a:t>
            </a:r>
            <a:r>
              <a:rPr lang="ko-KR" altLang="en-US" sz="1200"/>
              <a:t>년대 초반</a:t>
            </a:r>
            <a:r>
              <a:rPr lang="en-US" altLang="ko-KR" sz="1200"/>
              <a:t>, </a:t>
            </a:r>
            <a:r>
              <a:rPr lang="ko-KR" altLang="en-US" sz="1200"/>
              <a:t>머신러닝을 기반으로 한 음성 합성 기술이 본격적으로 도입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대표 기술</a:t>
            </a:r>
            <a:r>
              <a:rPr lang="en-US" altLang="ko-KR" sz="1200"/>
              <a:t>: HMM (Hidden Markov Model)</a:t>
            </a:r>
          </a:p>
          <a:p>
            <a:r>
              <a:rPr lang="ko-KR" altLang="en-US" sz="1200"/>
              <a:t>텍스트를 음성으로 변환하는 과정에서 패턴을 학습하여 더 자연스러운 음성을 생성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연산 속도가 빠르고 자원을 적게 사용해 상용화가 용이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상용 시스템의 확대</a:t>
            </a:r>
          </a:p>
          <a:p>
            <a:r>
              <a:rPr lang="en-US" altLang="ko-KR" sz="1200"/>
              <a:t>Microsoft Speech API (2000):</a:t>
            </a:r>
          </a:p>
          <a:p>
            <a:r>
              <a:rPr lang="ko-KR" altLang="en-US" sz="1200"/>
              <a:t>다양한 응용 프로그램에서 사용할 수 있는 음성 합성 기능을 제공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Google TTS API (2006):</a:t>
            </a:r>
          </a:p>
          <a:p>
            <a:r>
              <a:rPr lang="ko-KR" altLang="en-US" sz="1200"/>
              <a:t>초기의 자연어 처리 기반 텍스트 변환 기술 제공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ko-KR" altLang="en-US" sz="1200"/>
              <a:t>모바일 및 상업적 활용</a:t>
            </a:r>
            <a:r>
              <a:rPr lang="en-US" altLang="ko-KR" sz="1200"/>
              <a:t>:</a:t>
            </a:r>
          </a:p>
          <a:p>
            <a:r>
              <a:rPr lang="ko-KR" altLang="en-US" sz="1200"/>
              <a:t>초기 스마트폰 및 내비게이션 시스템에서 기계적인 음성 안내 서비스 제공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3) </a:t>
            </a:r>
            <a:r>
              <a:rPr lang="ko-KR" altLang="en-US" sz="1200"/>
              <a:t>단점</a:t>
            </a:r>
          </a:p>
          <a:p>
            <a:r>
              <a:rPr lang="ko-KR" altLang="en-US" sz="1200"/>
              <a:t>통계적 모델의 경우</a:t>
            </a:r>
            <a:r>
              <a:rPr lang="en-US" altLang="ko-KR" sz="1200"/>
              <a:t>, </a:t>
            </a:r>
            <a:r>
              <a:rPr lang="ko-KR" altLang="en-US" sz="1200"/>
              <a:t>음성의 자연스러움이 제한적이며 감정 표현이 어려움</a:t>
            </a:r>
            <a:r>
              <a:rPr lang="en-US" altLang="ko-KR" sz="1200"/>
              <a:t>.</a:t>
            </a:r>
          </a:p>
        </p:txBody>
      </p:sp>
      <p:pic>
        <p:nvPicPr>
          <p:cNvPr id="4098" name="Picture 2" descr="ML] Hidden Markov Models">
            <a:extLst>
              <a:ext uri="{FF2B5EF4-FFF2-40B4-BE49-F238E27FC236}">
                <a16:creationId xmlns:a16="http://schemas.microsoft.com/office/drawing/2014/main" id="{7B07B87E-4C3A-C06F-7FB6-4DC95BFB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7" y="719999"/>
            <a:ext cx="3659079" cy="20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eech Synthesis &amp; Speech Recognition Using SAPI 4 High Level Interfaces">
            <a:extLst>
              <a:ext uri="{FF2B5EF4-FFF2-40B4-BE49-F238E27FC236}">
                <a16:creationId xmlns:a16="http://schemas.microsoft.com/office/drawing/2014/main" id="{9C486F59-3AC2-20AA-392A-1AFA0933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3239998"/>
            <a:ext cx="3150394" cy="2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6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CC651-9A54-9D66-A95A-7AE5D2AB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B3F199-777C-CD4F-247D-12F91F92AE6F}"/>
              </a:ext>
            </a:extLst>
          </p:cNvPr>
          <p:cNvSpPr txBox="1"/>
          <p:nvPr/>
        </p:nvSpPr>
        <p:spPr>
          <a:xfrm>
            <a:off x="360000" y="360000"/>
            <a:ext cx="11340000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2. AI </a:t>
            </a:r>
            <a:r>
              <a:rPr lang="ko-KR" altLang="en-US" sz="1600"/>
              <a:t>보이스의 역사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(5) </a:t>
            </a:r>
            <a:r>
              <a:rPr lang="ko-KR" altLang="en-US" sz="1200"/>
              <a:t>딥러닝 시대 </a:t>
            </a:r>
            <a:r>
              <a:rPr lang="en-US" altLang="ko-KR" sz="1200"/>
              <a:t>(2016</a:t>
            </a:r>
            <a:r>
              <a:rPr lang="ko-KR" altLang="en-US" sz="1200"/>
              <a:t>년 이후</a:t>
            </a:r>
            <a:r>
              <a:rPr lang="en-US" altLang="ko-KR" sz="1200"/>
              <a:t>)</a:t>
            </a:r>
          </a:p>
          <a:p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딥러닝과 음성 합성의 융합</a:t>
            </a:r>
          </a:p>
          <a:p>
            <a:r>
              <a:rPr lang="en-US" altLang="ko-KR" sz="1200"/>
              <a:t>2016</a:t>
            </a:r>
            <a:r>
              <a:rPr lang="ko-KR" altLang="en-US" sz="1200"/>
              <a:t>년</a:t>
            </a:r>
            <a:r>
              <a:rPr lang="en-US" altLang="ko-KR" sz="1200"/>
              <a:t>, </a:t>
            </a:r>
            <a:r>
              <a:rPr lang="ko-KR" altLang="en-US" sz="1200"/>
              <a:t>딥러닝 기술이 음성 합성에 본격적으로 도입되며 음질이 획기적으로 향상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대표 기술</a:t>
            </a:r>
            <a:r>
              <a:rPr lang="en-US" altLang="ko-KR" sz="1200"/>
              <a:t>: WaveNet (by DeepMind, 2016)</a:t>
            </a:r>
          </a:p>
          <a:p>
            <a:r>
              <a:rPr lang="ko-KR" altLang="en-US" sz="1200"/>
              <a:t>음성을 샘플 단위로 생성하여 매우 자연스러운 음성을 출력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감정</a:t>
            </a:r>
            <a:r>
              <a:rPr lang="en-US" altLang="ko-KR" sz="1200"/>
              <a:t>, </a:t>
            </a:r>
            <a:r>
              <a:rPr lang="ko-KR" altLang="en-US" sz="1200"/>
              <a:t>억양</a:t>
            </a:r>
            <a:r>
              <a:rPr lang="en-US" altLang="ko-KR" sz="1200"/>
              <a:t>, </a:t>
            </a:r>
            <a:r>
              <a:rPr lang="ko-KR" altLang="en-US" sz="1200"/>
              <a:t>톤까지 세밀하게 제어 가능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2) Tacotron </a:t>
            </a:r>
            <a:r>
              <a:rPr lang="ko-KR" altLang="en-US" sz="1200"/>
              <a:t>계열 </a:t>
            </a:r>
            <a:r>
              <a:rPr lang="en-US" altLang="ko-KR" sz="1200"/>
              <a:t>(2017~)</a:t>
            </a:r>
          </a:p>
          <a:p>
            <a:r>
              <a:rPr lang="en-US" altLang="ko-KR" sz="1200"/>
              <a:t>Google</a:t>
            </a:r>
            <a:r>
              <a:rPr lang="ko-KR" altLang="en-US" sz="1200"/>
              <a:t>이 개발한 </a:t>
            </a:r>
            <a:r>
              <a:rPr lang="en-US" altLang="ko-KR" sz="1200"/>
              <a:t>Tacotron</a:t>
            </a:r>
            <a:r>
              <a:rPr lang="ko-KR" altLang="en-US" sz="1200"/>
              <a:t>은 텍스트의 문맥과 음성을 자연스럽게 연결하는 합성 기술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Tacotron 2(2018)</a:t>
            </a:r>
            <a:r>
              <a:rPr lang="ko-KR" altLang="en-US" sz="1200"/>
              <a:t>는 </a:t>
            </a:r>
            <a:r>
              <a:rPr lang="en-US" altLang="ko-KR" sz="1200"/>
              <a:t>WaveNet</a:t>
            </a:r>
            <a:r>
              <a:rPr lang="ko-KR" altLang="en-US" sz="1200"/>
              <a:t>과 결합하여 실제 사람과 구분하기 어려운 수준의 음성을 생성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3) </a:t>
            </a:r>
            <a:r>
              <a:rPr lang="ko-KR" altLang="en-US" sz="1200"/>
              <a:t>상용화 및 대중화</a:t>
            </a:r>
          </a:p>
          <a:p>
            <a:r>
              <a:rPr lang="en-US" altLang="ko-KR" sz="1200"/>
              <a:t>Amazon Polly (2017):</a:t>
            </a:r>
          </a:p>
          <a:p>
            <a:r>
              <a:rPr lang="ko-KR" altLang="en-US" sz="1200"/>
              <a:t>클라우드 기반 음성 합성 서비스</a:t>
            </a:r>
            <a:r>
              <a:rPr lang="en-US" altLang="ko-KR" sz="1200"/>
              <a:t>. </a:t>
            </a:r>
            <a:r>
              <a:rPr lang="ko-KR" altLang="en-US" sz="1200"/>
              <a:t>사용자가 목소리 톤과 억양을 선택 가능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Microsoft Azure TTS (2018):</a:t>
            </a:r>
          </a:p>
          <a:p>
            <a:r>
              <a:rPr lang="ko-KR" altLang="en-US" sz="1200"/>
              <a:t>기업 환경에 최적화된 자연스러운 음성 생성 서비스</a:t>
            </a:r>
            <a:r>
              <a:rPr lang="en-US" altLang="ko-KR" sz="1200"/>
              <a:t>.</a:t>
            </a:r>
          </a:p>
        </p:txBody>
      </p:sp>
      <p:pic>
        <p:nvPicPr>
          <p:cNvPr id="5122" name="Picture 2" descr="Google DeepMind's WaveNet Talks Like Real Human - Useoftechnology">
            <a:extLst>
              <a:ext uri="{FF2B5EF4-FFF2-40B4-BE49-F238E27FC236}">
                <a16:creationId xmlns:a16="http://schemas.microsoft.com/office/drawing/2014/main" id="{19E4CBD7-5C89-7D97-F8C9-7305CDA0F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2" b="25900"/>
          <a:stretch/>
        </p:blipFill>
        <p:spPr bwMode="auto">
          <a:xfrm>
            <a:off x="7200000" y="719999"/>
            <a:ext cx="3240000" cy="9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itHub - NVIDIA/tacotron2: Tacotron 2 - PyTorch implementation with  faster-than-realtime inference">
            <a:extLst>
              <a:ext uri="{FF2B5EF4-FFF2-40B4-BE49-F238E27FC236}">
                <a16:creationId xmlns:a16="http://schemas.microsoft.com/office/drawing/2014/main" id="{CBFCBED5-C3C4-EE0F-F48D-9F1926B86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/>
          <a:stretch/>
        </p:blipFill>
        <p:spPr bwMode="auto">
          <a:xfrm>
            <a:off x="7200000" y="1800000"/>
            <a:ext cx="3240000" cy="14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B7BF028A-943F-D96B-59B5-CCF96573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4"/>
          <a:stretch/>
        </p:blipFill>
        <p:spPr>
          <a:xfrm>
            <a:off x="7200000" y="3420001"/>
            <a:ext cx="3240000" cy="1336638"/>
          </a:xfrm>
          <a:prstGeom prst="rect">
            <a:avLst/>
          </a:prstGeom>
        </p:spPr>
      </p:pic>
      <p:pic>
        <p:nvPicPr>
          <p:cNvPr id="5130" name="Picture 10" descr="AI 리터러시] 창작을 혁신하는 국내외 인공지능 성우 기술들 &lt; 컬럼 &lt; 기사본문 - 반디뉴스">
            <a:extLst>
              <a:ext uri="{FF2B5EF4-FFF2-40B4-BE49-F238E27FC236}">
                <a16:creationId xmlns:a16="http://schemas.microsoft.com/office/drawing/2014/main" id="{DAD0B3D1-BA14-3657-BFC1-EF40EE293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860000"/>
            <a:ext cx="3240000" cy="18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9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9FF03-9A2F-31AA-1BD8-0C6A8126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313357-2B7C-896F-E096-1F8F5E5DEB52}"/>
              </a:ext>
            </a:extLst>
          </p:cNvPr>
          <p:cNvSpPr txBox="1"/>
          <p:nvPr/>
        </p:nvSpPr>
        <p:spPr>
          <a:xfrm>
            <a:off x="360000" y="360000"/>
            <a:ext cx="11340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2. AI </a:t>
            </a:r>
            <a:r>
              <a:rPr lang="ko-KR" altLang="en-US" sz="1600"/>
              <a:t>보이스의 역사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(6) </a:t>
            </a:r>
            <a:r>
              <a:rPr lang="ko-KR" altLang="en-US" sz="1200"/>
              <a:t>최근 발전과 기술 표준화 </a:t>
            </a:r>
            <a:r>
              <a:rPr lang="en-US" altLang="ko-KR" sz="1200"/>
              <a:t>(2020</a:t>
            </a:r>
            <a:r>
              <a:rPr lang="ko-KR" altLang="en-US" sz="1200"/>
              <a:t>년대</a:t>
            </a:r>
            <a:r>
              <a:rPr lang="en-US" altLang="ko-KR" sz="1200"/>
              <a:t>~)</a:t>
            </a:r>
          </a:p>
          <a:p>
            <a:endParaRPr lang="en-US" altLang="ko-KR" sz="1200"/>
          </a:p>
          <a:p>
            <a:r>
              <a:rPr lang="en-US" altLang="ko-KR" sz="1200"/>
              <a:t>1) </a:t>
            </a:r>
            <a:r>
              <a:rPr lang="ko-KR" altLang="en-US" sz="1200"/>
              <a:t>멀티모달 음성 합성</a:t>
            </a:r>
          </a:p>
          <a:p>
            <a:r>
              <a:rPr lang="ko-KR" altLang="en-US" sz="1200"/>
              <a:t>음성 데이터뿐 아니라 영상</a:t>
            </a:r>
            <a:r>
              <a:rPr lang="en-US" altLang="ko-KR" sz="1200"/>
              <a:t>, </a:t>
            </a:r>
            <a:r>
              <a:rPr lang="ko-KR" altLang="en-US" sz="1200"/>
              <a:t>텍스트</a:t>
            </a:r>
            <a:r>
              <a:rPr lang="en-US" altLang="ko-KR" sz="1200"/>
              <a:t>, </a:t>
            </a:r>
            <a:r>
              <a:rPr lang="ko-KR" altLang="en-US" sz="1200"/>
              <a:t>감정 데이터를 결합하여 더 풍부한 음성을 생성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예</a:t>
            </a:r>
            <a:r>
              <a:rPr lang="en-US" altLang="ko-KR" sz="1200"/>
              <a:t>: OpenAI</a:t>
            </a:r>
            <a:r>
              <a:rPr lang="ko-KR" altLang="en-US" sz="1200"/>
              <a:t>의 </a:t>
            </a:r>
            <a:r>
              <a:rPr lang="en-US" altLang="ko-KR" sz="1200"/>
              <a:t>GPT-3</a:t>
            </a:r>
            <a:r>
              <a:rPr lang="ko-KR" altLang="en-US" sz="1200"/>
              <a:t>와 같은 언어 모델이 음성 합성과 통합되어 대화형 </a:t>
            </a:r>
            <a:r>
              <a:rPr lang="en-US" altLang="ko-KR" sz="1200"/>
              <a:t>AI </a:t>
            </a:r>
            <a:r>
              <a:rPr lang="ko-KR" altLang="en-US" sz="1200"/>
              <a:t>개발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실시간 음성 합성</a:t>
            </a:r>
          </a:p>
          <a:p>
            <a:r>
              <a:rPr lang="ko-KR" altLang="en-US" sz="1200"/>
              <a:t>실시간 처리 기술</a:t>
            </a:r>
            <a:r>
              <a:rPr lang="en-US" altLang="ko-KR" sz="1200"/>
              <a:t>:</a:t>
            </a:r>
          </a:p>
          <a:p>
            <a:r>
              <a:rPr lang="ko-KR" altLang="en-US" sz="1200"/>
              <a:t>클라우드 기반 시스템과 </a:t>
            </a:r>
            <a:r>
              <a:rPr lang="en-US" altLang="ko-KR" sz="1200"/>
              <a:t>AI </a:t>
            </a:r>
            <a:r>
              <a:rPr lang="ko-KR" altLang="en-US" sz="1200"/>
              <a:t>모델 최적화를 통해 실시간으로 텍스트를 음성으로 변환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사용 사례</a:t>
            </a:r>
            <a:r>
              <a:rPr lang="en-US" altLang="ko-KR" sz="1200"/>
              <a:t>:</a:t>
            </a:r>
          </a:p>
          <a:p>
            <a:r>
              <a:rPr lang="ko-KR" altLang="en-US" sz="1200"/>
              <a:t>가상 회의</a:t>
            </a:r>
            <a:r>
              <a:rPr lang="en-US" altLang="ko-KR" sz="1200"/>
              <a:t>, </a:t>
            </a:r>
            <a:r>
              <a:rPr lang="ko-KR" altLang="en-US" sz="1200"/>
              <a:t>실시간 통역</a:t>
            </a:r>
            <a:r>
              <a:rPr lang="en-US" altLang="ko-KR" sz="1200"/>
              <a:t>, </a:t>
            </a:r>
            <a:r>
              <a:rPr lang="ko-KR" altLang="en-US" sz="1200"/>
              <a:t>라이브 방송에서 활용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3) </a:t>
            </a:r>
            <a:r>
              <a:rPr lang="ko-KR" altLang="en-US" sz="1200"/>
              <a:t>보이스 클로닝 </a:t>
            </a:r>
            <a:r>
              <a:rPr lang="en-US" altLang="ko-KR" sz="1200"/>
              <a:t>(Voice Cloning)</a:t>
            </a:r>
          </a:p>
          <a:p>
            <a:r>
              <a:rPr lang="ko-KR" altLang="en-US" sz="1200"/>
              <a:t>특정 사용자의 음성을 학습하여 개인화된 음성을 복제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예</a:t>
            </a:r>
            <a:r>
              <a:rPr lang="en-US" altLang="ko-KR" sz="1200"/>
              <a:t>: Adobe</a:t>
            </a:r>
            <a:r>
              <a:rPr lang="ko-KR" altLang="en-US" sz="1200"/>
              <a:t>의 </a:t>
            </a:r>
            <a:r>
              <a:rPr lang="en-US" altLang="ko-KR" sz="1200"/>
              <a:t>VoCo, ElevenLabs.</a:t>
            </a:r>
          </a:p>
          <a:p>
            <a:r>
              <a:rPr lang="ko-KR" altLang="en-US" sz="1200"/>
              <a:t>영화</a:t>
            </a:r>
            <a:r>
              <a:rPr lang="en-US" altLang="ko-KR" sz="1200"/>
              <a:t>, </a:t>
            </a:r>
            <a:r>
              <a:rPr lang="ko-KR" altLang="en-US" sz="1200"/>
              <a:t>게임 캐릭터의 더빙 작업에 활용</a:t>
            </a:r>
            <a:r>
              <a:rPr lang="en-US" altLang="ko-KR" sz="1200"/>
              <a:t>.</a:t>
            </a:r>
          </a:p>
        </p:txBody>
      </p:sp>
      <p:pic>
        <p:nvPicPr>
          <p:cNvPr id="6146" name="Picture 2" descr="보이스 AI (Voice ai)">
            <a:extLst>
              <a:ext uri="{FF2B5EF4-FFF2-40B4-BE49-F238E27FC236}">
                <a16:creationId xmlns:a16="http://schemas.microsoft.com/office/drawing/2014/main" id="{0EAD3D07-02E7-F59C-1849-D47FD3AA89A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72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I보이스가 여러분을 찾아왔습니다! 지금 바로 사용해보세요 - 무료 음성변조 프로그램 VOICEMOD (보이스모드)">
            <a:extLst>
              <a:ext uri="{FF2B5EF4-FFF2-40B4-BE49-F238E27FC236}">
                <a16:creationId xmlns:a16="http://schemas.microsoft.com/office/drawing/2014/main" id="{1FA450AE-6D8A-88AB-EE32-C506AA5BBE1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2173"/>
          <a:stretch/>
        </p:blipFill>
        <p:spPr bwMode="auto">
          <a:xfrm>
            <a:off x="9360000" y="72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자연스러운 AI보이스의 끝판왕, 체험하세요! - YouTube">
            <a:extLst>
              <a:ext uri="{FF2B5EF4-FFF2-40B4-BE49-F238E27FC236}">
                <a16:creationId xmlns:a16="http://schemas.microsoft.com/office/drawing/2014/main" id="{D42A7F51-C304-92D9-80FB-C046FF2241A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216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I업무비서 '보이스 프로'…포스코DX 업무 효율 높인다 - 매일경제">
            <a:extLst>
              <a:ext uri="{FF2B5EF4-FFF2-40B4-BE49-F238E27FC236}">
                <a16:creationId xmlns:a16="http://schemas.microsoft.com/office/drawing/2014/main" id="{E6F5B6BD-7164-FAA1-8FEF-D22BF49AC18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216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T AI보이스 | 음성 합성으로 다양한 컨텐츠를 제작하는 플랫폼! &gt; AI | 엔크루 | 웹3 게임뉴스 채널">
            <a:extLst>
              <a:ext uri="{FF2B5EF4-FFF2-40B4-BE49-F238E27FC236}">
                <a16:creationId xmlns:a16="http://schemas.microsoft.com/office/drawing/2014/main" id="{5AC5DD3D-DF57-C717-DB23-0EB2D442F44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360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ocodo.ai | AI Tech Suite">
            <a:extLst>
              <a:ext uri="{FF2B5EF4-FFF2-40B4-BE49-F238E27FC236}">
                <a16:creationId xmlns:a16="http://schemas.microsoft.com/office/drawing/2014/main" id="{3D25E0A6-CD44-069E-B121-B979C9F0A94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360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내 목소리로 AI 보이스를 만든다... 네이버, '나눔 AI 보이스 공모전' 진행 &lt; 이벤트 &lt; TODAY &lt; 기사본문 - 인공지능신문">
            <a:extLst>
              <a:ext uri="{FF2B5EF4-FFF2-40B4-BE49-F238E27FC236}">
                <a16:creationId xmlns:a16="http://schemas.microsoft.com/office/drawing/2014/main" id="{4B8BE7E0-8BCB-F8A3-374E-314C41836CB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504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오픈AI, 음성 모델 '보이스 엔진' 공개...&quot;일반 사용은 불가&quot; &lt; 산업일반 &lt; 산업 &lt; 기사본문 - AI타임스">
            <a:extLst>
              <a:ext uri="{FF2B5EF4-FFF2-40B4-BE49-F238E27FC236}">
                <a16:creationId xmlns:a16="http://schemas.microsoft.com/office/drawing/2014/main" id="{D7578308-9999-D4CA-E202-BE2434C233A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5040000"/>
            <a:ext cx="230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9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5A29-84C8-B983-4948-AA80DC47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B7803-EACE-466B-CC39-F6CA879782EF}"/>
              </a:ext>
            </a:extLst>
          </p:cNvPr>
          <p:cNvSpPr txBox="1"/>
          <p:nvPr/>
        </p:nvSpPr>
        <p:spPr>
          <a:xfrm>
            <a:off x="360000" y="360000"/>
            <a:ext cx="1134000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3. </a:t>
            </a:r>
            <a:r>
              <a:rPr lang="ko-KR" altLang="en-US" sz="1600"/>
              <a:t>동작 원리</a:t>
            </a:r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(1) </a:t>
            </a:r>
            <a:r>
              <a:rPr lang="ko-KR" altLang="en-US" sz="1200"/>
              <a:t>음성 합성 </a:t>
            </a:r>
            <a:r>
              <a:rPr lang="en-US" altLang="ko-KR" sz="1200"/>
              <a:t>(TTS, Text-to-Speach)</a:t>
            </a:r>
          </a:p>
          <a:p>
            <a:endParaRPr lang="en-US" altLang="ko-KR" sz="1200"/>
          </a:p>
          <a:p>
            <a:r>
              <a:rPr lang="ko-KR" altLang="en-US" sz="1200"/>
              <a:t>▶기본 개념</a:t>
            </a:r>
          </a:p>
          <a:p>
            <a:r>
              <a:rPr lang="en-US" altLang="ko-KR" sz="1200"/>
              <a:t>TTS </a:t>
            </a:r>
            <a:r>
              <a:rPr lang="ko-KR" altLang="en-US" sz="1200"/>
              <a:t>시스템은 주어진 텍스트를 사람이 말하는 것처럼 자연스러운 음성으로 변환하는 기술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신경망 기반 모델을 사용해 더 자연스럽고 감정이 묻어나는 음성을 생성하는 것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ko-KR" altLang="en-US" sz="1200"/>
              <a:t>▶</a:t>
            </a:r>
            <a:r>
              <a:rPr lang="en-US" altLang="ko-KR" sz="1200"/>
              <a:t>TTS </a:t>
            </a:r>
            <a:r>
              <a:rPr lang="ko-KR" altLang="en-US" sz="1200"/>
              <a:t>동작 원리</a:t>
            </a:r>
          </a:p>
          <a:p>
            <a:r>
              <a:rPr lang="en-US" altLang="ko-KR" sz="1200"/>
              <a:t>1) </a:t>
            </a:r>
            <a:r>
              <a:rPr lang="ko-KR" altLang="en-US" sz="1200"/>
              <a:t>텍스트 전처리 및 텍스트</a:t>
            </a:r>
            <a:r>
              <a:rPr lang="en-US" altLang="ko-KR" sz="1200"/>
              <a:t>-</a:t>
            </a:r>
            <a:r>
              <a:rPr lang="ko-KR" altLang="en-US" sz="1200"/>
              <a:t>음성 대응 규명</a:t>
            </a:r>
          </a:p>
          <a:p>
            <a:r>
              <a:rPr lang="ko-KR" altLang="en-US" sz="1200"/>
              <a:t>입력된 텍스트에 대해 음소 분석</a:t>
            </a:r>
            <a:r>
              <a:rPr lang="en-US" altLang="ko-KR" sz="1200"/>
              <a:t>, </a:t>
            </a:r>
            <a:r>
              <a:rPr lang="ko-KR" altLang="en-US" sz="1200"/>
              <a:t>발음 규칙 파악</a:t>
            </a:r>
            <a:r>
              <a:rPr lang="en-US" altLang="ko-KR" sz="1200"/>
              <a:t>, </a:t>
            </a:r>
            <a:r>
              <a:rPr lang="ko-KR" altLang="en-US" sz="1200"/>
              <a:t>구문 분석 등이 이루어짐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텍스트는 자연어 처리</a:t>
            </a:r>
            <a:r>
              <a:rPr lang="en-US" altLang="ko-KR" sz="1200"/>
              <a:t>(NLP) </a:t>
            </a:r>
            <a:r>
              <a:rPr lang="ko-KR" altLang="en-US" sz="1200"/>
              <a:t>기법을 통해 구문을 분석하고</a:t>
            </a:r>
            <a:r>
              <a:rPr lang="en-US" altLang="ko-KR" sz="1200"/>
              <a:t>, </a:t>
            </a:r>
            <a:r>
              <a:rPr lang="ko-KR" altLang="en-US" sz="1200"/>
              <a:t>그에 맞는 음소와 음절을 추출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예</a:t>
            </a:r>
            <a:r>
              <a:rPr lang="en-US" altLang="ko-KR" sz="1200"/>
              <a:t>: “AI </a:t>
            </a:r>
            <a:r>
              <a:rPr lang="ko-KR" altLang="en-US" sz="1200"/>
              <a:t>보이스”라는 텍스트는 </a:t>
            </a:r>
            <a:r>
              <a:rPr lang="en-US" altLang="ko-KR" sz="1200"/>
              <a:t>'A', 'I', '</a:t>
            </a:r>
            <a:r>
              <a:rPr lang="ko-KR" altLang="en-US" sz="1200"/>
              <a:t>보</a:t>
            </a:r>
            <a:r>
              <a:rPr lang="en-US" altLang="ko-KR" sz="1200"/>
              <a:t>', '</a:t>
            </a:r>
            <a:r>
              <a:rPr lang="ko-KR" altLang="en-US" sz="1200"/>
              <a:t>이스</a:t>
            </a:r>
            <a:r>
              <a:rPr lang="en-US" altLang="ko-KR" sz="1200"/>
              <a:t>' </a:t>
            </a:r>
            <a:r>
              <a:rPr lang="ko-KR" altLang="en-US" sz="1200"/>
              <a:t>등의 음소로 분해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2) </a:t>
            </a:r>
            <a:r>
              <a:rPr lang="ko-KR" altLang="en-US" sz="1200"/>
              <a:t>특징 벡터 추출</a:t>
            </a:r>
          </a:p>
          <a:p>
            <a:r>
              <a:rPr lang="ko-KR" altLang="en-US" sz="1200"/>
              <a:t>텍스트에서 추출된 음소들은 음성 합성을 위해 특징 벡터로 변환됨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이 벡터는 음성의 높낮이</a:t>
            </a:r>
            <a:r>
              <a:rPr lang="en-US" altLang="ko-KR" sz="1200"/>
              <a:t>, </a:t>
            </a:r>
            <a:r>
              <a:rPr lang="ko-KR" altLang="en-US" sz="1200"/>
              <a:t>속도</a:t>
            </a:r>
            <a:r>
              <a:rPr lang="en-US" altLang="ko-KR" sz="1200"/>
              <a:t>, </a:t>
            </a:r>
            <a:r>
              <a:rPr lang="ko-KR" altLang="en-US" sz="1200"/>
              <a:t>강세 등 다양한 음성 특징을 표현함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이 단계에서는 음성 신경망을 사용하여 해당 텍스트가 발화될 때 필요한 음성의 특징값을 도출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r>
              <a:rPr lang="en-US" altLang="ko-KR" sz="1200"/>
              <a:t>3) </a:t>
            </a:r>
            <a:r>
              <a:rPr lang="ko-KR" altLang="en-US" sz="1200"/>
              <a:t>신경망을 이용한 음성 합성</a:t>
            </a:r>
          </a:p>
          <a:p>
            <a:r>
              <a:rPr lang="en-US" altLang="ko-KR" sz="1200"/>
              <a:t>WaveNet</a:t>
            </a:r>
            <a:r>
              <a:rPr lang="ko-KR" altLang="en-US" sz="1200"/>
              <a:t>이나 </a:t>
            </a:r>
            <a:r>
              <a:rPr lang="en-US" altLang="ko-KR" sz="1200"/>
              <a:t>Tacotron</a:t>
            </a:r>
            <a:r>
              <a:rPr lang="ko-KR" altLang="en-US" sz="1200"/>
              <a:t>과 같은 최신 신경망 모델들이 이 단계에서 사용</a:t>
            </a:r>
            <a:r>
              <a:rPr lang="en-US" altLang="ko-KR" sz="1200"/>
              <a:t>.</a:t>
            </a:r>
          </a:p>
          <a:p>
            <a:r>
              <a:rPr lang="ko-KR" altLang="en-US" sz="1200"/>
              <a:t>이들 모델은 음소와 음성 특징 벡터를 기반으로 음성 파형을 샘플링하여 자연스러운 소리를 생성</a:t>
            </a:r>
            <a:r>
              <a:rPr lang="en-US" altLang="ko-KR" sz="1200"/>
              <a:t>.</a:t>
            </a:r>
          </a:p>
          <a:p>
            <a:endParaRPr lang="en-US" altLang="ko-KR" sz="1200"/>
          </a:p>
          <a:p>
            <a:endParaRPr lang="en-US" altLang="ko-KR" sz="1200"/>
          </a:p>
          <a:p>
            <a:r>
              <a:rPr lang="en-US" altLang="ko-KR" sz="1200"/>
              <a:t>WaveNet</a:t>
            </a:r>
            <a:r>
              <a:rPr lang="ko-KR" altLang="en-US" sz="1200"/>
              <a:t>은 샘플 단위로 음성을 생성하여 매우 자연스럽고 감정이 묻어나는 음성을 제공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Tacotron</a:t>
            </a:r>
            <a:r>
              <a:rPr lang="ko-KR" altLang="en-US" sz="1200"/>
              <a:t>은 텍스트와 음성 파형을 연결하는 데 중점을 두며</a:t>
            </a:r>
            <a:r>
              <a:rPr lang="en-US" altLang="ko-KR" sz="1200"/>
              <a:t>, </a:t>
            </a:r>
            <a:r>
              <a:rPr lang="ko-KR" altLang="en-US" sz="1200"/>
              <a:t>음성을 부드럽고 자연스럽게 합성</a:t>
            </a:r>
            <a:r>
              <a:rPr lang="en-US" altLang="ko-KR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16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2092</Words>
  <Application>Microsoft Office PowerPoint</Application>
  <PresentationFormat>와이드스크린</PresentationFormat>
  <Paragraphs>352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정 일구</dc:creator>
  <cp:lastModifiedBy>정 일구</cp:lastModifiedBy>
  <cp:revision>30</cp:revision>
  <dcterms:created xsi:type="dcterms:W3CDTF">2025-01-22T05:16:16Z</dcterms:created>
  <dcterms:modified xsi:type="dcterms:W3CDTF">2025-01-24T00:59:18Z</dcterms:modified>
</cp:coreProperties>
</file>